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 id="266" r:id="rId12"/>
    <p:sldId id="268" r:id="rId13"/>
    <p:sldId id="267"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B65B39-C52E-8520-2E21-089EF41DBA7D}"/>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682196A8-63C3-5E91-4F0D-6DC51153C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37C9CB36-8851-8165-EF39-D8CEF113D5C2}"/>
              </a:ext>
            </a:extLst>
          </p:cNvPr>
          <p:cNvSpPr>
            <a:spLocks noGrp="1"/>
          </p:cNvSpPr>
          <p:nvPr>
            <p:ph type="dt" sz="half" idx="10"/>
          </p:nvPr>
        </p:nvSpPr>
        <p:spPr/>
        <p:txBody>
          <a:bodyPr/>
          <a:lstStyle/>
          <a:p>
            <a:fld id="{FE8DACA4-CDA7-4FAE-A4AE-A78E16A364C4}" type="datetimeFigureOut">
              <a:rPr lang="hr-HR" smtClean="0"/>
              <a:t>3.3.2026.</a:t>
            </a:fld>
            <a:endParaRPr lang="hr-HR"/>
          </a:p>
        </p:txBody>
      </p:sp>
      <p:sp>
        <p:nvSpPr>
          <p:cNvPr id="5" name="Rezervirano mjesto podnožja 4">
            <a:extLst>
              <a:ext uri="{FF2B5EF4-FFF2-40B4-BE49-F238E27FC236}">
                <a16:creationId xmlns:a16="http://schemas.microsoft.com/office/drawing/2014/main" id="{2C1E306D-022E-67CA-63D0-5A369E06FCA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BA1FA1C-FEC4-44A0-6FA3-7C9525C78A18}"/>
              </a:ext>
            </a:extLst>
          </p:cNvPr>
          <p:cNvSpPr>
            <a:spLocks noGrp="1"/>
          </p:cNvSpPr>
          <p:nvPr>
            <p:ph type="sldNum" sz="quarter" idx="12"/>
          </p:nvPr>
        </p:nvSpPr>
        <p:spPr/>
        <p:txBody>
          <a:bodyPr/>
          <a:lstStyle/>
          <a:p>
            <a:fld id="{9AD73882-74FF-460D-9E28-1842D6C3AB6A}" type="slidenum">
              <a:rPr lang="hr-HR" smtClean="0"/>
              <a:t>‹#›</a:t>
            </a:fld>
            <a:endParaRPr lang="hr-HR"/>
          </a:p>
        </p:txBody>
      </p:sp>
    </p:spTree>
    <p:extLst>
      <p:ext uri="{BB962C8B-B14F-4D97-AF65-F5344CB8AC3E}">
        <p14:creationId xmlns:p14="http://schemas.microsoft.com/office/powerpoint/2010/main" val="197626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3CBD52-3976-990F-30D3-C82D312E81DE}"/>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90FFD36B-A45E-AAE1-76C2-BA112B990749}"/>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9E0CB780-BE75-338E-5F79-FA671B13D1B9}"/>
              </a:ext>
            </a:extLst>
          </p:cNvPr>
          <p:cNvSpPr>
            <a:spLocks noGrp="1"/>
          </p:cNvSpPr>
          <p:nvPr>
            <p:ph type="dt" sz="half" idx="10"/>
          </p:nvPr>
        </p:nvSpPr>
        <p:spPr/>
        <p:txBody>
          <a:bodyPr/>
          <a:lstStyle/>
          <a:p>
            <a:fld id="{FE8DACA4-CDA7-4FAE-A4AE-A78E16A364C4}" type="datetimeFigureOut">
              <a:rPr lang="hr-HR" smtClean="0"/>
              <a:t>3.3.2026.</a:t>
            </a:fld>
            <a:endParaRPr lang="hr-HR"/>
          </a:p>
        </p:txBody>
      </p:sp>
      <p:sp>
        <p:nvSpPr>
          <p:cNvPr id="5" name="Rezervirano mjesto podnožja 4">
            <a:extLst>
              <a:ext uri="{FF2B5EF4-FFF2-40B4-BE49-F238E27FC236}">
                <a16:creationId xmlns:a16="http://schemas.microsoft.com/office/drawing/2014/main" id="{868BB319-3520-DE76-1194-4808D606009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B164CB5-1ECE-468B-E9D1-B90D3934E996}"/>
              </a:ext>
            </a:extLst>
          </p:cNvPr>
          <p:cNvSpPr>
            <a:spLocks noGrp="1"/>
          </p:cNvSpPr>
          <p:nvPr>
            <p:ph type="sldNum" sz="quarter" idx="12"/>
          </p:nvPr>
        </p:nvSpPr>
        <p:spPr/>
        <p:txBody>
          <a:bodyPr/>
          <a:lstStyle/>
          <a:p>
            <a:fld id="{9AD73882-74FF-460D-9E28-1842D6C3AB6A}" type="slidenum">
              <a:rPr lang="hr-HR" smtClean="0"/>
              <a:t>‹#›</a:t>
            </a:fld>
            <a:endParaRPr lang="hr-HR"/>
          </a:p>
        </p:txBody>
      </p:sp>
    </p:spTree>
    <p:extLst>
      <p:ext uri="{BB962C8B-B14F-4D97-AF65-F5344CB8AC3E}">
        <p14:creationId xmlns:p14="http://schemas.microsoft.com/office/powerpoint/2010/main" val="197501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CAA3CB6F-FC10-58E2-E79D-256451FFF233}"/>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9C40773F-6615-5E7E-589B-5C62AFE5E652}"/>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8C038CED-2D28-5C90-FB89-C6BEEC9DAA1E}"/>
              </a:ext>
            </a:extLst>
          </p:cNvPr>
          <p:cNvSpPr>
            <a:spLocks noGrp="1"/>
          </p:cNvSpPr>
          <p:nvPr>
            <p:ph type="dt" sz="half" idx="10"/>
          </p:nvPr>
        </p:nvSpPr>
        <p:spPr/>
        <p:txBody>
          <a:bodyPr/>
          <a:lstStyle/>
          <a:p>
            <a:fld id="{FE8DACA4-CDA7-4FAE-A4AE-A78E16A364C4}" type="datetimeFigureOut">
              <a:rPr lang="hr-HR" smtClean="0"/>
              <a:t>3.3.2026.</a:t>
            </a:fld>
            <a:endParaRPr lang="hr-HR"/>
          </a:p>
        </p:txBody>
      </p:sp>
      <p:sp>
        <p:nvSpPr>
          <p:cNvPr id="5" name="Rezervirano mjesto podnožja 4">
            <a:extLst>
              <a:ext uri="{FF2B5EF4-FFF2-40B4-BE49-F238E27FC236}">
                <a16:creationId xmlns:a16="http://schemas.microsoft.com/office/drawing/2014/main" id="{082F45BB-879F-CB85-E2D6-3DF35564815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CD0A0028-6FEC-7498-FA26-0E598A9473C0}"/>
              </a:ext>
            </a:extLst>
          </p:cNvPr>
          <p:cNvSpPr>
            <a:spLocks noGrp="1"/>
          </p:cNvSpPr>
          <p:nvPr>
            <p:ph type="sldNum" sz="quarter" idx="12"/>
          </p:nvPr>
        </p:nvSpPr>
        <p:spPr/>
        <p:txBody>
          <a:bodyPr/>
          <a:lstStyle/>
          <a:p>
            <a:fld id="{9AD73882-74FF-460D-9E28-1842D6C3AB6A}" type="slidenum">
              <a:rPr lang="hr-HR" smtClean="0"/>
              <a:t>‹#›</a:t>
            </a:fld>
            <a:endParaRPr lang="hr-HR"/>
          </a:p>
        </p:txBody>
      </p:sp>
    </p:spTree>
    <p:extLst>
      <p:ext uri="{BB962C8B-B14F-4D97-AF65-F5344CB8AC3E}">
        <p14:creationId xmlns:p14="http://schemas.microsoft.com/office/powerpoint/2010/main" val="259181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F4539AE-6B81-E79F-C8E5-E7F21F9FF122}"/>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B69B3405-6BF1-4FB0-0A89-70D8F481073C}"/>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2F8E3B94-3B2E-08C5-D6C4-A2B2F535DD5F}"/>
              </a:ext>
            </a:extLst>
          </p:cNvPr>
          <p:cNvSpPr>
            <a:spLocks noGrp="1"/>
          </p:cNvSpPr>
          <p:nvPr>
            <p:ph type="dt" sz="half" idx="10"/>
          </p:nvPr>
        </p:nvSpPr>
        <p:spPr/>
        <p:txBody>
          <a:bodyPr/>
          <a:lstStyle/>
          <a:p>
            <a:fld id="{FE8DACA4-CDA7-4FAE-A4AE-A78E16A364C4}" type="datetimeFigureOut">
              <a:rPr lang="hr-HR" smtClean="0"/>
              <a:t>3.3.2026.</a:t>
            </a:fld>
            <a:endParaRPr lang="hr-HR"/>
          </a:p>
        </p:txBody>
      </p:sp>
      <p:sp>
        <p:nvSpPr>
          <p:cNvPr id="5" name="Rezervirano mjesto podnožja 4">
            <a:extLst>
              <a:ext uri="{FF2B5EF4-FFF2-40B4-BE49-F238E27FC236}">
                <a16:creationId xmlns:a16="http://schemas.microsoft.com/office/drawing/2014/main" id="{2C1A1924-8074-49C4-8445-F2F6719EFED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6F1041C-6354-D839-662B-90E29B8C7EBF}"/>
              </a:ext>
            </a:extLst>
          </p:cNvPr>
          <p:cNvSpPr>
            <a:spLocks noGrp="1"/>
          </p:cNvSpPr>
          <p:nvPr>
            <p:ph type="sldNum" sz="quarter" idx="12"/>
          </p:nvPr>
        </p:nvSpPr>
        <p:spPr/>
        <p:txBody>
          <a:bodyPr/>
          <a:lstStyle/>
          <a:p>
            <a:fld id="{9AD73882-74FF-460D-9E28-1842D6C3AB6A}" type="slidenum">
              <a:rPr lang="hr-HR" smtClean="0"/>
              <a:t>‹#›</a:t>
            </a:fld>
            <a:endParaRPr lang="hr-HR"/>
          </a:p>
        </p:txBody>
      </p:sp>
    </p:spTree>
    <p:extLst>
      <p:ext uri="{BB962C8B-B14F-4D97-AF65-F5344CB8AC3E}">
        <p14:creationId xmlns:p14="http://schemas.microsoft.com/office/powerpoint/2010/main" val="348986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3F260F-CD0D-A542-7E4C-F3C763AAF578}"/>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C116C2B1-75D6-6BC8-92D9-4A38B7F4CD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B60A7841-79C9-9882-BB78-103240908E31}"/>
              </a:ext>
            </a:extLst>
          </p:cNvPr>
          <p:cNvSpPr>
            <a:spLocks noGrp="1"/>
          </p:cNvSpPr>
          <p:nvPr>
            <p:ph type="dt" sz="half" idx="10"/>
          </p:nvPr>
        </p:nvSpPr>
        <p:spPr/>
        <p:txBody>
          <a:bodyPr/>
          <a:lstStyle/>
          <a:p>
            <a:fld id="{FE8DACA4-CDA7-4FAE-A4AE-A78E16A364C4}" type="datetimeFigureOut">
              <a:rPr lang="hr-HR" smtClean="0"/>
              <a:t>3.3.2026.</a:t>
            </a:fld>
            <a:endParaRPr lang="hr-HR"/>
          </a:p>
        </p:txBody>
      </p:sp>
      <p:sp>
        <p:nvSpPr>
          <p:cNvPr id="5" name="Rezervirano mjesto podnožja 4">
            <a:extLst>
              <a:ext uri="{FF2B5EF4-FFF2-40B4-BE49-F238E27FC236}">
                <a16:creationId xmlns:a16="http://schemas.microsoft.com/office/drawing/2014/main" id="{10806003-1BFD-28DE-1C08-952A36A334F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67955FF-BB3A-24B2-B436-3DF11698325B}"/>
              </a:ext>
            </a:extLst>
          </p:cNvPr>
          <p:cNvSpPr>
            <a:spLocks noGrp="1"/>
          </p:cNvSpPr>
          <p:nvPr>
            <p:ph type="sldNum" sz="quarter" idx="12"/>
          </p:nvPr>
        </p:nvSpPr>
        <p:spPr/>
        <p:txBody>
          <a:bodyPr/>
          <a:lstStyle/>
          <a:p>
            <a:fld id="{9AD73882-74FF-460D-9E28-1842D6C3AB6A}" type="slidenum">
              <a:rPr lang="hr-HR" smtClean="0"/>
              <a:t>‹#›</a:t>
            </a:fld>
            <a:endParaRPr lang="hr-HR"/>
          </a:p>
        </p:txBody>
      </p:sp>
    </p:spTree>
    <p:extLst>
      <p:ext uri="{BB962C8B-B14F-4D97-AF65-F5344CB8AC3E}">
        <p14:creationId xmlns:p14="http://schemas.microsoft.com/office/powerpoint/2010/main" val="280854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5E15E2-4ADC-ADFF-B6A1-4630D0F0578E}"/>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2F0AA279-FC85-DE6F-0AA2-D833FA371607}"/>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424D7789-55AE-A63E-E920-D2EC6A9D9717}"/>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7D737E77-88A5-111F-A537-302726336E12}"/>
              </a:ext>
            </a:extLst>
          </p:cNvPr>
          <p:cNvSpPr>
            <a:spLocks noGrp="1"/>
          </p:cNvSpPr>
          <p:nvPr>
            <p:ph type="dt" sz="half" idx="10"/>
          </p:nvPr>
        </p:nvSpPr>
        <p:spPr/>
        <p:txBody>
          <a:bodyPr/>
          <a:lstStyle/>
          <a:p>
            <a:fld id="{FE8DACA4-CDA7-4FAE-A4AE-A78E16A364C4}" type="datetimeFigureOut">
              <a:rPr lang="hr-HR" smtClean="0"/>
              <a:t>3.3.2026.</a:t>
            </a:fld>
            <a:endParaRPr lang="hr-HR"/>
          </a:p>
        </p:txBody>
      </p:sp>
      <p:sp>
        <p:nvSpPr>
          <p:cNvPr id="6" name="Rezervirano mjesto podnožja 5">
            <a:extLst>
              <a:ext uri="{FF2B5EF4-FFF2-40B4-BE49-F238E27FC236}">
                <a16:creationId xmlns:a16="http://schemas.microsoft.com/office/drawing/2014/main" id="{C4C368C7-DE0A-F6F8-BCFF-C17142C1D86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EE4DA29B-57E7-4499-DB89-23E707F9890B}"/>
              </a:ext>
            </a:extLst>
          </p:cNvPr>
          <p:cNvSpPr>
            <a:spLocks noGrp="1"/>
          </p:cNvSpPr>
          <p:nvPr>
            <p:ph type="sldNum" sz="quarter" idx="12"/>
          </p:nvPr>
        </p:nvSpPr>
        <p:spPr/>
        <p:txBody>
          <a:bodyPr/>
          <a:lstStyle/>
          <a:p>
            <a:fld id="{9AD73882-74FF-460D-9E28-1842D6C3AB6A}" type="slidenum">
              <a:rPr lang="hr-HR" smtClean="0"/>
              <a:t>‹#›</a:t>
            </a:fld>
            <a:endParaRPr lang="hr-HR"/>
          </a:p>
        </p:txBody>
      </p:sp>
    </p:spTree>
    <p:extLst>
      <p:ext uri="{BB962C8B-B14F-4D97-AF65-F5344CB8AC3E}">
        <p14:creationId xmlns:p14="http://schemas.microsoft.com/office/powerpoint/2010/main" val="129113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4D1B69-99D7-FAF2-9A66-F7F0F09C60B3}"/>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F41BA960-323B-F2F4-C8BC-2E8C1FB7E3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3F47FFB9-CE1F-D056-7C80-82732C859181}"/>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A00C38CF-693E-B86D-451C-B28B4A4F4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7A3C5C60-DF69-1E17-12CC-8061A610AD54}"/>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5B9D433B-AC40-E282-A088-595697E37DC1}"/>
              </a:ext>
            </a:extLst>
          </p:cNvPr>
          <p:cNvSpPr>
            <a:spLocks noGrp="1"/>
          </p:cNvSpPr>
          <p:nvPr>
            <p:ph type="dt" sz="half" idx="10"/>
          </p:nvPr>
        </p:nvSpPr>
        <p:spPr/>
        <p:txBody>
          <a:bodyPr/>
          <a:lstStyle/>
          <a:p>
            <a:fld id="{FE8DACA4-CDA7-4FAE-A4AE-A78E16A364C4}" type="datetimeFigureOut">
              <a:rPr lang="hr-HR" smtClean="0"/>
              <a:t>3.3.2026.</a:t>
            </a:fld>
            <a:endParaRPr lang="hr-HR"/>
          </a:p>
        </p:txBody>
      </p:sp>
      <p:sp>
        <p:nvSpPr>
          <p:cNvPr id="8" name="Rezervirano mjesto podnožja 7">
            <a:extLst>
              <a:ext uri="{FF2B5EF4-FFF2-40B4-BE49-F238E27FC236}">
                <a16:creationId xmlns:a16="http://schemas.microsoft.com/office/drawing/2014/main" id="{C0AE931F-5FE5-CDBD-6C74-F545AF8856CF}"/>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280252F2-3E9D-85BA-8C66-5F6F111BBBA9}"/>
              </a:ext>
            </a:extLst>
          </p:cNvPr>
          <p:cNvSpPr>
            <a:spLocks noGrp="1"/>
          </p:cNvSpPr>
          <p:nvPr>
            <p:ph type="sldNum" sz="quarter" idx="12"/>
          </p:nvPr>
        </p:nvSpPr>
        <p:spPr/>
        <p:txBody>
          <a:bodyPr/>
          <a:lstStyle/>
          <a:p>
            <a:fld id="{9AD73882-74FF-460D-9E28-1842D6C3AB6A}" type="slidenum">
              <a:rPr lang="hr-HR" smtClean="0"/>
              <a:t>‹#›</a:t>
            </a:fld>
            <a:endParaRPr lang="hr-HR"/>
          </a:p>
        </p:txBody>
      </p:sp>
    </p:spTree>
    <p:extLst>
      <p:ext uri="{BB962C8B-B14F-4D97-AF65-F5344CB8AC3E}">
        <p14:creationId xmlns:p14="http://schemas.microsoft.com/office/powerpoint/2010/main" val="334739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205741-1FFF-0C8F-E7E6-04198604B240}"/>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93118475-A410-2CEA-2D8A-826CB5613D8C}"/>
              </a:ext>
            </a:extLst>
          </p:cNvPr>
          <p:cNvSpPr>
            <a:spLocks noGrp="1"/>
          </p:cNvSpPr>
          <p:nvPr>
            <p:ph type="dt" sz="half" idx="10"/>
          </p:nvPr>
        </p:nvSpPr>
        <p:spPr/>
        <p:txBody>
          <a:bodyPr/>
          <a:lstStyle/>
          <a:p>
            <a:fld id="{FE8DACA4-CDA7-4FAE-A4AE-A78E16A364C4}" type="datetimeFigureOut">
              <a:rPr lang="hr-HR" smtClean="0"/>
              <a:t>3.3.2026.</a:t>
            </a:fld>
            <a:endParaRPr lang="hr-HR"/>
          </a:p>
        </p:txBody>
      </p:sp>
      <p:sp>
        <p:nvSpPr>
          <p:cNvPr id="4" name="Rezervirano mjesto podnožja 3">
            <a:extLst>
              <a:ext uri="{FF2B5EF4-FFF2-40B4-BE49-F238E27FC236}">
                <a16:creationId xmlns:a16="http://schemas.microsoft.com/office/drawing/2014/main" id="{0206C301-0B4D-9AEF-2BC3-304A0DE22066}"/>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6B062512-F426-4A9B-E835-83630144C1D7}"/>
              </a:ext>
            </a:extLst>
          </p:cNvPr>
          <p:cNvSpPr>
            <a:spLocks noGrp="1"/>
          </p:cNvSpPr>
          <p:nvPr>
            <p:ph type="sldNum" sz="quarter" idx="12"/>
          </p:nvPr>
        </p:nvSpPr>
        <p:spPr/>
        <p:txBody>
          <a:bodyPr/>
          <a:lstStyle/>
          <a:p>
            <a:fld id="{9AD73882-74FF-460D-9E28-1842D6C3AB6A}" type="slidenum">
              <a:rPr lang="hr-HR" smtClean="0"/>
              <a:t>‹#›</a:t>
            </a:fld>
            <a:endParaRPr lang="hr-HR"/>
          </a:p>
        </p:txBody>
      </p:sp>
    </p:spTree>
    <p:extLst>
      <p:ext uri="{BB962C8B-B14F-4D97-AF65-F5344CB8AC3E}">
        <p14:creationId xmlns:p14="http://schemas.microsoft.com/office/powerpoint/2010/main" val="342491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D056FBAE-4448-8AF8-6E47-B0D324C032F1}"/>
              </a:ext>
            </a:extLst>
          </p:cNvPr>
          <p:cNvSpPr>
            <a:spLocks noGrp="1"/>
          </p:cNvSpPr>
          <p:nvPr>
            <p:ph type="dt" sz="half" idx="10"/>
          </p:nvPr>
        </p:nvSpPr>
        <p:spPr/>
        <p:txBody>
          <a:bodyPr/>
          <a:lstStyle/>
          <a:p>
            <a:fld id="{FE8DACA4-CDA7-4FAE-A4AE-A78E16A364C4}" type="datetimeFigureOut">
              <a:rPr lang="hr-HR" smtClean="0"/>
              <a:t>3.3.2026.</a:t>
            </a:fld>
            <a:endParaRPr lang="hr-HR"/>
          </a:p>
        </p:txBody>
      </p:sp>
      <p:sp>
        <p:nvSpPr>
          <p:cNvPr id="3" name="Rezervirano mjesto podnožja 2">
            <a:extLst>
              <a:ext uri="{FF2B5EF4-FFF2-40B4-BE49-F238E27FC236}">
                <a16:creationId xmlns:a16="http://schemas.microsoft.com/office/drawing/2014/main" id="{772AB890-F606-70F0-AE47-47B452D0340B}"/>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05577382-3170-A2E5-3B15-3FB0246FD82B}"/>
              </a:ext>
            </a:extLst>
          </p:cNvPr>
          <p:cNvSpPr>
            <a:spLocks noGrp="1"/>
          </p:cNvSpPr>
          <p:nvPr>
            <p:ph type="sldNum" sz="quarter" idx="12"/>
          </p:nvPr>
        </p:nvSpPr>
        <p:spPr/>
        <p:txBody>
          <a:bodyPr/>
          <a:lstStyle/>
          <a:p>
            <a:fld id="{9AD73882-74FF-460D-9E28-1842D6C3AB6A}" type="slidenum">
              <a:rPr lang="hr-HR" smtClean="0"/>
              <a:t>‹#›</a:t>
            </a:fld>
            <a:endParaRPr lang="hr-HR"/>
          </a:p>
        </p:txBody>
      </p:sp>
    </p:spTree>
    <p:extLst>
      <p:ext uri="{BB962C8B-B14F-4D97-AF65-F5344CB8AC3E}">
        <p14:creationId xmlns:p14="http://schemas.microsoft.com/office/powerpoint/2010/main" val="232063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90749A-818C-0534-E217-237E47D80BC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39665342-732F-1519-1243-5F7CE677E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7C9A20B4-8487-069A-4EB5-E90E263F4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9944B0F4-A1BF-182A-DAE7-0616D1626F23}"/>
              </a:ext>
            </a:extLst>
          </p:cNvPr>
          <p:cNvSpPr>
            <a:spLocks noGrp="1"/>
          </p:cNvSpPr>
          <p:nvPr>
            <p:ph type="dt" sz="half" idx="10"/>
          </p:nvPr>
        </p:nvSpPr>
        <p:spPr/>
        <p:txBody>
          <a:bodyPr/>
          <a:lstStyle/>
          <a:p>
            <a:fld id="{FE8DACA4-CDA7-4FAE-A4AE-A78E16A364C4}" type="datetimeFigureOut">
              <a:rPr lang="hr-HR" smtClean="0"/>
              <a:t>3.3.2026.</a:t>
            </a:fld>
            <a:endParaRPr lang="hr-HR"/>
          </a:p>
        </p:txBody>
      </p:sp>
      <p:sp>
        <p:nvSpPr>
          <p:cNvPr id="6" name="Rezervirano mjesto podnožja 5">
            <a:extLst>
              <a:ext uri="{FF2B5EF4-FFF2-40B4-BE49-F238E27FC236}">
                <a16:creationId xmlns:a16="http://schemas.microsoft.com/office/drawing/2014/main" id="{72B559EB-C621-EDC3-48BA-3B2370F40DBA}"/>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115E57D-412F-DAC4-1ADE-D0C3A6247FB6}"/>
              </a:ext>
            </a:extLst>
          </p:cNvPr>
          <p:cNvSpPr>
            <a:spLocks noGrp="1"/>
          </p:cNvSpPr>
          <p:nvPr>
            <p:ph type="sldNum" sz="quarter" idx="12"/>
          </p:nvPr>
        </p:nvSpPr>
        <p:spPr/>
        <p:txBody>
          <a:bodyPr/>
          <a:lstStyle/>
          <a:p>
            <a:fld id="{9AD73882-74FF-460D-9E28-1842D6C3AB6A}" type="slidenum">
              <a:rPr lang="hr-HR" smtClean="0"/>
              <a:t>‹#›</a:t>
            </a:fld>
            <a:endParaRPr lang="hr-HR"/>
          </a:p>
        </p:txBody>
      </p:sp>
    </p:spTree>
    <p:extLst>
      <p:ext uri="{BB962C8B-B14F-4D97-AF65-F5344CB8AC3E}">
        <p14:creationId xmlns:p14="http://schemas.microsoft.com/office/powerpoint/2010/main" val="396937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489C79-C78F-5138-5AFE-4AB0AB117A71}"/>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1093FB25-2A89-4530-2662-6056621E8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1B183A1F-5873-5DA7-A7E2-74CD86474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74AE6CC3-6A15-6A23-E496-3E22C4661FD7}"/>
              </a:ext>
            </a:extLst>
          </p:cNvPr>
          <p:cNvSpPr>
            <a:spLocks noGrp="1"/>
          </p:cNvSpPr>
          <p:nvPr>
            <p:ph type="dt" sz="half" idx="10"/>
          </p:nvPr>
        </p:nvSpPr>
        <p:spPr/>
        <p:txBody>
          <a:bodyPr/>
          <a:lstStyle/>
          <a:p>
            <a:fld id="{FE8DACA4-CDA7-4FAE-A4AE-A78E16A364C4}" type="datetimeFigureOut">
              <a:rPr lang="hr-HR" smtClean="0"/>
              <a:t>3.3.2026.</a:t>
            </a:fld>
            <a:endParaRPr lang="hr-HR"/>
          </a:p>
        </p:txBody>
      </p:sp>
      <p:sp>
        <p:nvSpPr>
          <p:cNvPr id="6" name="Rezervirano mjesto podnožja 5">
            <a:extLst>
              <a:ext uri="{FF2B5EF4-FFF2-40B4-BE49-F238E27FC236}">
                <a16:creationId xmlns:a16="http://schemas.microsoft.com/office/drawing/2014/main" id="{4DA5453E-D992-DE00-B31E-93F36DAA0B1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415BF9CB-09B1-FEEF-00FE-05188C5674B6}"/>
              </a:ext>
            </a:extLst>
          </p:cNvPr>
          <p:cNvSpPr>
            <a:spLocks noGrp="1"/>
          </p:cNvSpPr>
          <p:nvPr>
            <p:ph type="sldNum" sz="quarter" idx="12"/>
          </p:nvPr>
        </p:nvSpPr>
        <p:spPr/>
        <p:txBody>
          <a:bodyPr/>
          <a:lstStyle/>
          <a:p>
            <a:fld id="{9AD73882-74FF-460D-9E28-1842D6C3AB6A}" type="slidenum">
              <a:rPr lang="hr-HR" smtClean="0"/>
              <a:t>‹#›</a:t>
            </a:fld>
            <a:endParaRPr lang="hr-HR"/>
          </a:p>
        </p:txBody>
      </p:sp>
    </p:spTree>
    <p:extLst>
      <p:ext uri="{BB962C8B-B14F-4D97-AF65-F5344CB8AC3E}">
        <p14:creationId xmlns:p14="http://schemas.microsoft.com/office/powerpoint/2010/main" val="66291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E87AA20A-2F1C-CB4F-9D75-F24B2F6D7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1FBDA7E4-BDE1-A7CC-92CA-481C3AA29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182DAB01-B2F3-046D-E198-0F66FFB1BB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8DACA4-CDA7-4FAE-A4AE-A78E16A364C4}" type="datetimeFigureOut">
              <a:rPr lang="hr-HR" smtClean="0"/>
              <a:t>3.3.2026.</a:t>
            </a:fld>
            <a:endParaRPr lang="hr-HR"/>
          </a:p>
        </p:txBody>
      </p:sp>
      <p:sp>
        <p:nvSpPr>
          <p:cNvPr id="5" name="Rezervirano mjesto podnožja 4">
            <a:extLst>
              <a:ext uri="{FF2B5EF4-FFF2-40B4-BE49-F238E27FC236}">
                <a16:creationId xmlns:a16="http://schemas.microsoft.com/office/drawing/2014/main" id="{1BF0BA82-F438-EC48-0682-A3564FD83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r-HR"/>
          </a:p>
        </p:txBody>
      </p:sp>
      <p:sp>
        <p:nvSpPr>
          <p:cNvPr id="6" name="Rezervirano mjesto broja slajda 5">
            <a:extLst>
              <a:ext uri="{FF2B5EF4-FFF2-40B4-BE49-F238E27FC236}">
                <a16:creationId xmlns:a16="http://schemas.microsoft.com/office/drawing/2014/main" id="{CBFBDBE8-0148-B75E-3898-75AF2D661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D73882-74FF-460D-9E28-1842D6C3AB6A}" type="slidenum">
              <a:rPr lang="hr-HR" smtClean="0"/>
              <a:t>‹#›</a:t>
            </a:fld>
            <a:endParaRPr lang="hr-HR"/>
          </a:p>
        </p:txBody>
      </p:sp>
    </p:spTree>
    <p:extLst>
      <p:ext uri="{BB962C8B-B14F-4D97-AF65-F5344CB8AC3E}">
        <p14:creationId xmlns:p14="http://schemas.microsoft.com/office/powerpoint/2010/main" val="70604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FqIDrVnkAl4" TargetMode="External"/><Relationship Id="rId2" Type="http://schemas.openxmlformats.org/officeDocument/2006/relationships/hyperlink" Target="https://carnet.sharepoint.com/:w:/r/sites/1.GGMM2024.2025gimnazija-mmesic-sb20242025/_layouts/15/Doc2.aspx?action=edit&amp;sourcedoc=%7B78ebe307-6f29-4b4a-b613-491a48067783%7D&amp;wdOrigin=TEAMS-MAGLEV.teamsSdk_ns.rwc&amp;wdExp=TEAMS-TREATMENT&amp;wdhostclicktime=1772558690839&amp;web=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FqIDrVnkAl4?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lastminute.ca/blog/post/best-ski-resort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89506E-BBB6-6264-E03A-77067E3B625A}"/>
              </a:ext>
            </a:extLst>
          </p:cNvPr>
          <p:cNvSpPr>
            <a:spLocks noGrp="1"/>
          </p:cNvSpPr>
          <p:nvPr>
            <p:ph type="ctrTitle"/>
          </p:nvPr>
        </p:nvSpPr>
        <p:spPr/>
        <p:txBody>
          <a:bodyPr/>
          <a:lstStyle/>
          <a:p>
            <a:r>
              <a:rPr lang="hr-HR" dirty="0"/>
              <a:t> ZIMSKE OLIMPIJSKE IGRE-SKIJAŠKI SPUST</a:t>
            </a:r>
          </a:p>
        </p:txBody>
      </p:sp>
      <p:sp>
        <p:nvSpPr>
          <p:cNvPr id="3" name="Podnaslov 2">
            <a:extLst>
              <a:ext uri="{FF2B5EF4-FFF2-40B4-BE49-F238E27FC236}">
                <a16:creationId xmlns:a16="http://schemas.microsoft.com/office/drawing/2014/main" id="{ECD478C1-F869-1471-7C02-14BABB1378A0}"/>
              </a:ext>
            </a:extLst>
          </p:cNvPr>
          <p:cNvSpPr>
            <a:spLocks noGrp="1"/>
          </p:cNvSpPr>
          <p:nvPr>
            <p:ph type="subTitle" idx="1"/>
          </p:nvPr>
        </p:nvSpPr>
        <p:spPr/>
        <p:txBody>
          <a:bodyPr/>
          <a:lstStyle/>
          <a:p>
            <a:r>
              <a:rPr lang="hr-HR" dirty="0"/>
              <a:t>Lovro Mataić, Noa Rakić, Matko </a:t>
            </a:r>
            <a:r>
              <a:rPr lang="hr-HR" dirty="0" err="1"/>
              <a:t>Krajinović</a:t>
            </a:r>
            <a:r>
              <a:rPr lang="hr-HR" dirty="0"/>
              <a:t>, 2.g</a:t>
            </a:r>
          </a:p>
        </p:txBody>
      </p:sp>
    </p:spTree>
    <p:extLst>
      <p:ext uri="{BB962C8B-B14F-4D97-AF65-F5344CB8AC3E}">
        <p14:creationId xmlns:p14="http://schemas.microsoft.com/office/powerpoint/2010/main" val="287260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5A25A9-E03F-BA39-3FB5-D0837079F963}"/>
              </a:ext>
            </a:extLst>
          </p:cNvPr>
          <p:cNvSpPr>
            <a:spLocks noGrp="1"/>
          </p:cNvSpPr>
          <p:nvPr>
            <p:ph type="title"/>
          </p:nvPr>
        </p:nvSpPr>
        <p:spPr>
          <a:xfrm>
            <a:off x="6417733" y="490537"/>
            <a:ext cx="5291663" cy="1628775"/>
          </a:xfrm>
        </p:spPr>
        <p:txBody>
          <a:bodyPr anchor="b">
            <a:normAutofit/>
          </a:bodyPr>
          <a:lstStyle/>
          <a:p>
            <a:r>
              <a:rPr lang="hr-HR" sz="4000"/>
              <a:t>TRENJE</a:t>
            </a:r>
          </a:p>
        </p:txBody>
      </p:sp>
      <p:pic>
        <p:nvPicPr>
          <p:cNvPr id="3074" name="Picture 2" descr="Najveća senzacija sezone! Slabo poznati skijaš nadmašio i najboljeg na  svijetu - tportal">
            <a:extLst>
              <a:ext uri="{FF2B5EF4-FFF2-40B4-BE49-F238E27FC236}">
                <a16:creationId xmlns:a16="http://schemas.microsoft.com/office/drawing/2014/main" id="{1DBAEE60-864A-1AB5-F25F-99964CB8E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67" r="32008"/>
          <a:stretch>
            <a:fill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E94450C9-BE93-F1AC-FB5C-E7252A3AE359}"/>
              </a:ext>
            </a:extLst>
          </p:cNvPr>
          <p:cNvSpPr>
            <a:spLocks noGrp="1"/>
          </p:cNvSpPr>
          <p:nvPr>
            <p:ph idx="1"/>
          </p:nvPr>
        </p:nvSpPr>
        <p:spPr>
          <a:xfrm>
            <a:off x="6417734" y="2614612"/>
            <a:ext cx="5291663" cy="3752849"/>
          </a:xfrm>
        </p:spPr>
        <p:txBody>
          <a:bodyPr>
            <a:normAutofit/>
          </a:bodyPr>
          <a:lstStyle/>
          <a:p>
            <a:r>
              <a:rPr lang="hr-HR" sz="2400" dirty="0"/>
              <a:t>Malo jer se skija po ledu</a:t>
            </a:r>
          </a:p>
          <a:p>
            <a:r>
              <a:rPr lang="hr-HR" sz="2400" dirty="0"/>
              <a:t>Oni oštrim skijama koče po posebnoj vrsti leda</a:t>
            </a:r>
          </a:p>
          <a:p>
            <a:r>
              <a:rPr lang="hr-HR" sz="2400" dirty="0"/>
              <a:t>To možemo vidjeti po raspršivanju snijega pri kočenju</a:t>
            </a:r>
          </a:p>
          <a:p>
            <a:r>
              <a:rPr lang="hr-HR" sz="2400" dirty="0"/>
              <a:t>Oni klize dok koče zbog ledene staze</a:t>
            </a:r>
          </a:p>
          <a:p>
            <a:pPr marL="0" indent="0">
              <a:buNone/>
            </a:pPr>
            <a:endParaRPr lang="hr-HR" sz="1800" dirty="0"/>
          </a:p>
        </p:txBody>
      </p:sp>
    </p:spTree>
    <p:extLst>
      <p:ext uri="{BB962C8B-B14F-4D97-AF65-F5344CB8AC3E}">
        <p14:creationId xmlns:p14="http://schemas.microsoft.com/office/powerpoint/2010/main" val="51154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B8BF48-34D0-C7ED-F3EC-1A64313ABA87}"/>
              </a:ext>
            </a:extLst>
          </p:cNvPr>
          <p:cNvSpPr>
            <a:spLocks noGrp="1"/>
          </p:cNvSpPr>
          <p:nvPr>
            <p:ph type="title"/>
          </p:nvPr>
        </p:nvSpPr>
        <p:spPr/>
        <p:txBody>
          <a:bodyPr/>
          <a:lstStyle/>
          <a:p>
            <a:r>
              <a:rPr lang="hr-HR" dirty="0"/>
              <a:t>Zaključak </a:t>
            </a:r>
          </a:p>
        </p:txBody>
      </p:sp>
      <p:sp>
        <p:nvSpPr>
          <p:cNvPr id="3" name="Rezervirano mjesto sadržaja 2">
            <a:extLst>
              <a:ext uri="{FF2B5EF4-FFF2-40B4-BE49-F238E27FC236}">
                <a16:creationId xmlns:a16="http://schemas.microsoft.com/office/drawing/2014/main" id="{B261B4FF-2B25-8B5A-4FDB-0A2A3A279DDB}"/>
              </a:ext>
            </a:extLst>
          </p:cNvPr>
          <p:cNvSpPr>
            <a:spLocks noGrp="1"/>
          </p:cNvSpPr>
          <p:nvPr>
            <p:ph idx="1"/>
          </p:nvPr>
        </p:nvSpPr>
        <p:spPr/>
        <p:txBody>
          <a:bodyPr/>
          <a:lstStyle/>
          <a:p>
            <a:r>
              <a:rPr lang="hr-HR" dirty="0"/>
              <a:t>Iako se čini lagano, mnogo je teže nego što se smatra te se mnogi zakoni fizike primjenjuju</a:t>
            </a:r>
          </a:p>
          <a:p>
            <a:r>
              <a:rPr lang="hr-HR" dirty="0"/>
              <a:t>Skijaši moraju dobro poznavati i razumijevati prirodu</a:t>
            </a:r>
          </a:p>
          <a:p>
            <a:r>
              <a:rPr lang="hr-HR" dirty="0"/>
              <a:t>Na spust najviše utječe: nagib, masa i vještine skijaša u zavojima</a:t>
            </a:r>
          </a:p>
        </p:txBody>
      </p:sp>
    </p:spTree>
    <p:extLst>
      <p:ext uri="{BB962C8B-B14F-4D97-AF65-F5344CB8AC3E}">
        <p14:creationId xmlns:p14="http://schemas.microsoft.com/office/powerpoint/2010/main" val="211286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Slika na kojoj se prikazuje sport, vanjski, osoba, drvo&#10;&#10;Sadržaj generiran uz AI možda nije točan.">
            <a:extLst>
              <a:ext uri="{FF2B5EF4-FFF2-40B4-BE49-F238E27FC236}">
                <a16:creationId xmlns:a16="http://schemas.microsoft.com/office/drawing/2014/main" id="{F61C6D85-DF5F-774E-351C-209CC1BFB1BE}"/>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30774" r="18560"/>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Naslov 3">
            <a:extLst>
              <a:ext uri="{FF2B5EF4-FFF2-40B4-BE49-F238E27FC236}">
                <a16:creationId xmlns:a16="http://schemas.microsoft.com/office/drawing/2014/main" id="{AA98324D-09FA-C4AD-5559-6DFD6388B0B8}"/>
              </a:ext>
            </a:extLst>
          </p:cNvPr>
          <p:cNvSpPr>
            <a:spLocks noGrp="1"/>
          </p:cNvSpPr>
          <p:nvPr>
            <p:ph type="ctrTitle"/>
          </p:nvPr>
        </p:nvSpPr>
        <p:spPr>
          <a:xfrm>
            <a:off x="1524000" y="1122362"/>
            <a:ext cx="9144000" cy="2900518"/>
          </a:xfrm>
        </p:spPr>
        <p:txBody>
          <a:bodyPr>
            <a:normAutofit/>
          </a:bodyPr>
          <a:lstStyle/>
          <a:p>
            <a:r>
              <a:rPr lang="hr-HR">
                <a:solidFill>
                  <a:srgbClr val="FFFFFF"/>
                </a:solidFill>
              </a:rPr>
              <a:t>Hvala na slušanju!</a:t>
            </a:r>
          </a:p>
        </p:txBody>
      </p:sp>
      <p:sp>
        <p:nvSpPr>
          <p:cNvPr id="5" name="Podnaslov 4">
            <a:extLst>
              <a:ext uri="{FF2B5EF4-FFF2-40B4-BE49-F238E27FC236}">
                <a16:creationId xmlns:a16="http://schemas.microsoft.com/office/drawing/2014/main" id="{295DAAD9-C8E3-2937-1070-BBF52B97D47E}"/>
              </a:ext>
            </a:extLst>
          </p:cNvPr>
          <p:cNvSpPr>
            <a:spLocks noGrp="1"/>
          </p:cNvSpPr>
          <p:nvPr>
            <p:ph type="subTitle" idx="1"/>
          </p:nvPr>
        </p:nvSpPr>
        <p:spPr>
          <a:xfrm>
            <a:off x="1524000" y="4159404"/>
            <a:ext cx="9144000" cy="1098395"/>
          </a:xfrm>
        </p:spPr>
        <p:txBody>
          <a:bodyPr>
            <a:normAutofit/>
          </a:bodyPr>
          <a:lstStyle/>
          <a:p>
            <a:endParaRPr lang="hr-HR">
              <a:solidFill>
                <a:srgbClr val="FFFFFF"/>
              </a:solidFill>
            </a:endParaRPr>
          </a:p>
        </p:txBody>
      </p:sp>
    </p:spTree>
    <p:extLst>
      <p:ext uri="{BB962C8B-B14F-4D97-AF65-F5344CB8AC3E}">
        <p14:creationId xmlns:p14="http://schemas.microsoft.com/office/powerpoint/2010/main" val="3906860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13BA984-983E-F25F-99DB-66AA586732E7}"/>
              </a:ext>
            </a:extLst>
          </p:cNvPr>
          <p:cNvSpPr>
            <a:spLocks noGrp="1"/>
          </p:cNvSpPr>
          <p:nvPr>
            <p:ph type="title"/>
          </p:nvPr>
        </p:nvSpPr>
        <p:spPr/>
        <p:txBody>
          <a:bodyPr/>
          <a:lstStyle/>
          <a:p>
            <a:r>
              <a:rPr lang="hr-HR" dirty="0"/>
              <a:t>Literatura</a:t>
            </a:r>
          </a:p>
        </p:txBody>
      </p:sp>
      <p:sp>
        <p:nvSpPr>
          <p:cNvPr id="3" name="Rezervirano mjesto sadržaja 2">
            <a:extLst>
              <a:ext uri="{FF2B5EF4-FFF2-40B4-BE49-F238E27FC236}">
                <a16:creationId xmlns:a16="http://schemas.microsoft.com/office/drawing/2014/main" id="{0190A694-C66C-FC55-1DD5-9C8F46DF1E88}"/>
              </a:ext>
            </a:extLst>
          </p:cNvPr>
          <p:cNvSpPr>
            <a:spLocks noGrp="1"/>
          </p:cNvSpPr>
          <p:nvPr>
            <p:ph idx="1"/>
          </p:nvPr>
        </p:nvSpPr>
        <p:spPr/>
        <p:txBody>
          <a:bodyPr/>
          <a:lstStyle/>
          <a:p>
            <a:r>
              <a:rPr lang="hr-HR" dirty="0">
                <a:hlinkClick r:id="rId2"/>
              </a:rPr>
              <a:t>https://carnet.sharepoint.com/:w:/r/sites/1.GGMM2024.2025gimnazija-mmesic-sb20242025/_layouts/15/Doc2.aspx?action=edit&amp;sourcedoc=%7B78ebe307-6f29-4b4a-b613-491a48067783%7D&amp;wdOrigin=TEAMS-MAGLEV.teamsSdk_ns.rwc&amp;wdExp=TEAMS-TREATMENT&amp;wdhostclicktime=1772558690839&amp;web=1</a:t>
            </a:r>
            <a:endParaRPr lang="hr-HR" dirty="0"/>
          </a:p>
          <a:p>
            <a:r>
              <a:rPr lang="hr-HR" dirty="0">
                <a:hlinkClick r:id="rId3"/>
              </a:rPr>
              <a:t>https://www.youtube.com/watch?v=FqIDrVnkAl4</a:t>
            </a:r>
            <a:endParaRPr lang="hr-HR" dirty="0"/>
          </a:p>
          <a:p>
            <a:endParaRPr lang="hr-HR" dirty="0"/>
          </a:p>
          <a:p>
            <a:endParaRPr lang="hr-HR" dirty="0"/>
          </a:p>
        </p:txBody>
      </p:sp>
    </p:spTree>
    <p:extLst>
      <p:ext uri="{BB962C8B-B14F-4D97-AF65-F5344CB8AC3E}">
        <p14:creationId xmlns:p14="http://schemas.microsoft.com/office/powerpoint/2010/main" val="253128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E270EE-2F06-59D5-8180-BBBEA0D3D65D}"/>
              </a:ext>
            </a:extLst>
          </p:cNvPr>
          <p:cNvSpPr>
            <a:spLocks noGrp="1"/>
          </p:cNvSpPr>
          <p:nvPr>
            <p:ph type="title"/>
          </p:nvPr>
        </p:nvSpPr>
        <p:spPr/>
        <p:txBody>
          <a:bodyPr/>
          <a:lstStyle/>
          <a:p>
            <a:r>
              <a:rPr lang="hr-HR" dirty="0"/>
              <a:t>Sažetak</a:t>
            </a:r>
          </a:p>
        </p:txBody>
      </p:sp>
      <p:sp>
        <p:nvSpPr>
          <p:cNvPr id="3" name="Rezervirano mjesto sadržaja 2">
            <a:extLst>
              <a:ext uri="{FF2B5EF4-FFF2-40B4-BE49-F238E27FC236}">
                <a16:creationId xmlns:a16="http://schemas.microsoft.com/office/drawing/2014/main" id="{559D4AD8-F2EF-6BF5-5D1F-DDAA7E9E24F5}"/>
              </a:ext>
            </a:extLst>
          </p:cNvPr>
          <p:cNvSpPr>
            <a:spLocks noGrp="1"/>
          </p:cNvSpPr>
          <p:nvPr>
            <p:ph idx="1"/>
          </p:nvPr>
        </p:nvSpPr>
        <p:spPr/>
        <p:txBody>
          <a:bodyPr/>
          <a:lstStyle/>
          <a:p>
            <a:r>
              <a:rPr lang="hr-HR" dirty="0"/>
              <a:t>Analiza skijaškog spusta</a:t>
            </a:r>
          </a:p>
          <a:p>
            <a:r>
              <a:rPr lang="hr-HR" dirty="0"/>
              <a:t>Videozapisi, skice sa silama, slike</a:t>
            </a:r>
          </a:p>
          <a:p>
            <a:r>
              <a:rPr lang="hr-HR" dirty="0"/>
              <a:t>Svaki segment utrke posebno</a:t>
            </a:r>
          </a:p>
          <a:p>
            <a:r>
              <a:rPr lang="hr-HR" dirty="0"/>
              <a:t>Zakoni pri spustu te trikovi kako skijaši mogu biti brži</a:t>
            </a:r>
          </a:p>
        </p:txBody>
      </p:sp>
    </p:spTree>
    <p:extLst>
      <p:ext uri="{BB962C8B-B14F-4D97-AF65-F5344CB8AC3E}">
        <p14:creationId xmlns:p14="http://schemas.microsoft.com/office/powerpoint/2010/main" val="180094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F1C90F-29BC-C972-D8D3-83C155A64C2E}"/>
              </a:ext>
            </a:extLst>
          </p:cNvPr>
          <p:cNvSpPr>
            <a:spLocks noGrp="1"/>
          </p:cNvSpPr>
          <p:nvPr>
            <p:ph type="title"/>
          </p:nvPr>
        </p:nvSpPr>
        <p:spPr>
          <a:xfrm>
            <a:off x="7910283" y="741391"/>
            <a:ext cx="3397017" cy="1616203"/>
          </a:xfrm>
        </p:spPr>
        <p:txBody>
          <a:bodyPr anchor="b">
            <a:normAutofit/>
          </a:bodyPr>
          <a:lstStyle/>
          <a:p>
            <a:r>
              <a:rPr lang="hr-HR" sz="3200"/>
              <a:t>O spustu</a:t>
            </a:r>
          </a:p>
        </p:txBody>
      </p:sp>
      <p:pic>
        <p:nvPicPr>
          <p:cNvPr id="6146" name="Picture 2" descr="Spust u Cortini: Muzaferija ostvarila svoj najbolji plasman na ZOI-u,  Johnson pripalo zlato">
            <a:extLst>
              <a:ext uri="{FF2B5EF4-FFF2-40B4-BE49-F238E27FC236}">
                <a16:creationId xmlns:a16="http://schemas.microsoft.com/office/drawing/2014/main" id="{F6B95E3F-2E9E-7F4D-297F-090F3B94B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150" r="1949"/>
          <a:stretch>
            <a:fillRect/>
          </a:stretch>
        </p:blipFill>
        <p:spPr bwMode="auto">
          <a:xfrm>
            <a:off x="884698" y="877413"/>
            <a:ext cx="6406903"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6151" name="Group 6150">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6152" name="Rectangle 6151">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zervirano mjesto sadržaja 2">
            <a:extLst>
              <a:ext uri="{FF2B5EF4-FFF2-40B4-BE49-F238E27FC236}">
                <a16:creationId xmlns:a16="http://schemas.microsoft.com/office/drawing/2014/main" id="{F4C61425-D3F4-E041-0232-5F60B0292895}"/>
              </a:ext>
            </a:extLst>
          </p:cNvPr>
          <p:cNvSpPr>
            <a:spLocks noGrp="1"/>
          </p:cNvSpPr>
          <p:nvPr>
            <p:ph idx="1"/>
          </p:nvPr>
        </p:nvSpPr>
        <p:spPr>
          <a:xfrm>
            <a:off x="7910284" y="2533476"/>
            <a:ext cx="3405415" cy="3447832"/>
          </a:xfrm>
        </p:spPr>
        <p:txBody>
          <a:bodyPr anchor="t">
            <a:normAutofit/>
          </a:bodyPr>
          <a:lstStyle/>
          <a:p>
            <a:r>
              <a:rPr lang="hr-HR" sz="1700"/>
              <a:t>Alpinsko skijanje:</a:t>
            </a:r>
          </a:p>
          <a:p>
            <a:r>
              <a:rPr lang="hr-HR" sz="1700"/>
              <a:t>Slalom - tehnička disciplina</a:t>
            </a:r>
          </a:p>
          <a:p>
            <a:r>
              <a:rPr lang="hr-HR" sz="1700"/>
              <a:t>Veleslalom – tehnička </a:t>
            </a:r>
          </a:p>
          <a:p>
            <a:r>
              <a:rPr lang="hr-HR" sz="1700"/>
              <a:t>Spust – brza disciplina</a:t>
            </a:r>
          </a:p>
          <a:p>
            <a:r>
              <a:rPr lang="hr-HR" sz="1700"/>
              <a:t>Super G – brza</a:t>
            </a:r>
          </a:p>
          <a:p>
            <a:r>
              <a:rPr lang="hr-HR" sz="1700"/>
              <a:t>Spust je najopasniji : najbrži, veliki skokovi, ogromni nagibi na pojedinim dijelovima staze</a:t>
            </a:r>
          </a:p>
          <a:p>
            <a:r>
              <a:rPr lang="hr-HR" sz="1700"/>
              <a:t>Franjo van Allmen, Brezzy Johnson – zlato na ovim ZOI</a:t>
            </a:r>
          </a:p>
          <a:p>
            <a:endParaRPr lang="hr-HR" sz="1700"/>
          </a:p>
        </p:txBody>
      </p:sp>
    </p:spTree>
    <p:extLst>
      <p:ext uri="{BB962C8B-B14F-4D97-AF65-F5344CB8AC3E}">
        <p14:creationId xmlns:p14="http://schemas.microsoft.com/office/powerpoint/2010/main" val="230652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92A957-FE57-38AA-30A9-C5A28E0B8A0F}"/>
              </a:ext>
            </a:extLst>
          </p:cNvPr>
          <p:cNvSpPr>
            <a:spLocks noGrp="1"/>
          </p:cNvSpPr>
          <p:nvPr>
            <p:ph type="title"/>
          </p:nvPr>
        </p:nvSpPr>
        <p:spPr/>
        <p:txBody>
          <a:bodyPr/>
          <a:lstStyle/>
          <a:p>
            <a:r>
              <a:rPr lang="hr-HR" dirty="0"/>
              <a:t>PRIMJER SKIJAŠKOG SPUSTA</a:t>
            </a:r>
          </a:p>
        </p:txBody>
      </p:sp>
      <p:pic>
        <p:nvPicPr>
          <p:cNvPr id="4" name="Mrežni medijski sadržaji 3" title="Vincent Kriechmayr 1st place World Cup Downhill Wengen (19-01-2019)">
            <a:hlinkClick r:id="" action="ppaction://media"/>
            <a:extLst>
              <a:ext uri="{FF2B5EF4-FFF2-40B4-BE49-F238E27FC236}">
                <a16:creationId xmlns:a16="http://schemas.microsoft.com/office/drawing/2014/main" id="{BA1F8A0E-FACD-EF7A-51D0-B07C3B7F9B35}"/>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297961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88E1DA-9D5E-4F47-FAFD-836D2223FA65}"/>
              </a:ext>
            </a:extLst>
          </p:cNvPr>
          <p:cNvSpPr>
            <a:spLocks noGrp="1"/>
          </p:cNvSpPr>
          <p:nvPr>
            <p:ph type="title"/>
          </p:nvPr>
        </p:nvSpPr>
        <p:spPr/>
        <p:txBody>
          <a:bodyPr/>
          <a:lstStyle/>
          <a:p>
            <a:r>
              <a:rPr lang="hr-HR" dirty="0"/>
              <a:t>1. Dio utrke</a:t>
            </a:r>
          </a:p>
        </p:txBody>
      </p:sp>
      <mc:AlternateContent xmlns:mc="http://schemas.openxmlformats.org/markup-compatibility/2006" xmlns:a14="http://schemas.microsoft.com/office/drawing/2010/main">
        <mc:Choice Requires="a14">
          <p:sp>
            <p:nvSpPr>
              <p:cNvPr id="3" name="Rezervirano mjesto sadržaja 2">
                <a:extLst>
                  <a:ext uri="{FF2B5EF4-FFF2-40B4-BE49-F238E27FC236}">
                    <a16:creationId xmlns:a16="http://schemas.microsoft.com/office/drawing/2014/main" id="{623F52B8-F3BE-B3AF-080C-BF109F38920B}"/>
                  </a:ext>
                </a:extLst>
              </p:cNvPr>
              <p:cNvSpPr>
                <a:spLocks noGrp="1"/>
              </p:cNvSpPr>
              <p:nvPr>
                <p:ph idx="1"/>
              </p:nvPr>
            </p:nvSpPr>
            <p:spPr>
              <a:xfrm>
                <a:off x="838200" y="1690688"/>
                <a:ext cx="10515600" cy="3817221"/>
              </a:xfrm>
            </p:spPr>
            <p:txBody>
              <a:bodyPr/>
              <a:lstStyle/>
              <a:p>
                <a:pPr marL="0" indent="0">
                  <a:buNone/>
                </a:pPr>
                <a:endParaRPr lang="hr-HR" dirty="0"/>
              </a:p>
              <a:p>
                <a:r>
                  <a:rPr lang="hr-HR" dirty="0"/>
                  <a:t>Na početku skijaš se odgurne te se zbog nagiba javlja gravitacijsko-potencijalna energija koja se pretvara u kinetičku(</a:t>
                </a:r>
                <a14:m>
                  <m:oMath xmlns:m="http://schemas.openxmlformats.org/officeDocument/2006/math">
                    <m:sSub>
                      <m:sSubPr>
                        <m:ctrlPr>
                          <a:rPr lang="hr-HR" i="1" dirty="0" smtClean="0">
                            <a:latin typeface="Cambria Math" panose="02040503050406030204" pitchFamily="18" charset="0"/>
                          </a:rPr>
                        </m:ctrlPr>
                      </m:sSubPr>
                      <m:e>
                        <m:r>
                          <a:rPr lang="hr-HR" i="1" dirty="0">
                            <a:latin typeface="Cambria Math" panose="02040503050406030204" pitchFamily="18" charset="0"/>
                          </a:rPr>
                          <m:t>𝑤</m:t>
                        </m:r>
                      </m:e>
                      <m:sub>
                        <m:r>
                          <a:rPr lang="hr-HR" i="0" dirty="0">
                            <a:latin typeface="Cambria Math" panose="02040503050406030204" pitchFamily="18" charset="0"/>
                          </a:rPr>
                          <m:t>0</m:t>
                        </m:r>
                      </m:sub>
                    </m:sSub>
                  </m:oMath>
                </a14:m>
                <a:r>
                  <a:rPr lang="hr-HR" dirty="0"/>
                  <a:t>)</a:t>
                </a:r>
              </a:p>
              <a:p>
                <a:r>
                  <a:rPr lang="hr-HR" dirty="0"/>
                  <a:t>Kasnije, skijaš se pomoću štapova odguruje na ravnijem početku staze kako bi dobio još veću početnu brzinu(</a:t>
                </a:r>
                <a14:m>
                  <m:oMath xmlns:m="http://schemas.openxmlformats.org/officeDocument/2006/math">
                    <m:sSub>
                      <m:sSubPr>
                        <m:ctrlPr>
                          <a:rPr lang="hr-HR" i="1" dirty="0" smtClean="0">
                            <a:latin typeface="Cambria Math" panose="02040503050406030204" pitchFamily="18" charset="0"/>
                          </a:rPr>
                        </m:ctrlPr>
                      </m:sSubPr>
                      <m:e>
                        <m:r>
                          <a:rPr lang="hr-HR" i="1" dirty="0">
                            <a:latin typeface="Cambria Math" panose="02040503050406030204" pitchFamily="18" charset="0"/>
                          </a:rPr>
                          <m:t>𝑤</m:t>
                        </m:r>
                      </m:e>
                      <m:sub>
                        <m:r>
                          <a:rPr lang="hr-HR" i="1" dirty="0">
                            <a:latin typeface="Cambria Math" panose="02040503050406030204" pitchFamily="18" charset="0"/>
                          </a:rPr>
                          <m:t>𝐺</m:t>
                        </m:r>
                      </m:sub>
                    </m:sSub>
                  </m:oMath>
                </a14:m>
                <a:r>
                  <a:rPr lang="hr-HR" dirty="0"/>
                  <a:t>)</a:t>
                </a:r>
              </a:p>
              <a:p>
                <a14:m>
                  <m:oMath xmlns:m="http://schemas.openxmlformats.org/officeDocument/2006/math">
                    <m:sSub>
                      <m:sSubPr>
                        <m:ctrlPr>
                          <a:rPr lang="hr-HR" i="1" dirty="0" smtClean="0">
                            <a:latin typeface="Cambria Math" panose="02040503050406030204" pitchFamily="18" charset="0"/>
                          </a:rPr>
                        </m:ctrlPr>
                      </m:sSubPr>
                      <m:e>
                        <m:r>
                          <a:rPr lang="hr-HR" i="1" dirty="0">
                            <a:latin typeface="Cambria Math" panose="02040503050406030204" pitchFamily="18" charset="0"/>
                          </a:rPr>
                          <m:t>𝑤</m:t>
                        </m:r>
                      </m:e>
                      <m:sub>
                        <m:r>
                          <a:rPr lang="hr-HR" i="0" dirty="0">
                            <a:latin typeface="Cambria Math" panose="02040503050406030204" pitchFamily="18" charset="0"/>
                          </a:rPr>
                          <m:t>1</m:t>
                        </m:r>
                      </m:sub>
                    </m:sSub>
                    <m:r>
                      <a:rPr lang="hr-HR" i="0" dirty="0">
                        <a:latin typeface="Cambria Math" panose="02040503050406030204" pitchFamily="18" charset="0"/>
                      </a:rPr>
                      <m:t>=</m:t>
                    </m:r>
                    <m:sSub>
                      <m:sSubPr>
                        <m:ctrlPr>
                          <a:rPr lang="hr-HR" i="1" dirty="0">
                            <a:latin typeface="Cambria Math" panose="02040503050406030204" pitchFamily="18" charset="0"/>
                          </a:rPr>
                        </m:ctrlPr>
                      </m:sSubPr>
                      <m:e>
                        <m:r>
                          <a:rPr lang="hr-HR" i="1" dirty="0">
                            <a:latin typeface="Cambria Math" panose="02040503050406030204" pitchFamily="18" charset="0"/>
                          </a:rPr>
                          <m:t>𝑤</m:t>
                        </m:r>
                      </m:e>
                      <m:sub>
                        <m:r>
                          <a:rPr lang="hr-HR" i="0" dirty="0">
                            <a:latin typeface="Cambria Math" panose="02040503050406030204" pitchFamily="18" charset="0"/>
                          </a:rPr>
                          <m:t>0</m:t>
                        </m:r>
                      </m:sub>
                    </m:sSub>
                    <m:r>
                      <a:rPr lang="hr-HR" i="0" dirty="0">
                        <a:latin typeface="Cambria Math" panose="02040503050406030204" pitchFamily="18" charset="0"/>
                      </a:rPr>
                      <m:t>+</m:t>
                    </m:r>
                    <m:sSub>
                      <m:sSubPr>
                        <m:ctrlPr>
                          <a:rPr lang="hr-HR" i="1" dirty="0">
                            <a:latin typeface="Cambria Math" panose="02040503050406030204" pitchFamily="18" charset="0"/>
                          </a:rPr>
                        </m:ctrlPr>
                      </m:sSubPr>
                      <m:e>
                        <m:r>
                          <a:rPr lang="hr-HR" i="1" dirty="0">
                            <a:latin typeface="Cambria Math" panose="02040503050406030204" pitchFamily="18" charset="0"/>
                          </a:rPr>
                          <m:t>𝑤</m:t>
                        </m:r>
                      </m:e>
                      <m:sub>
                        <m:r>
                          <a:rPr lang="hr-HR" i="1" dirty="0">
                            <a:latin typeface="Cambria Math" panose="02040503050406030204" pitchFamily="18" charset="0"/>
                          </a:rPr>
                          <m:t>𝐺</m:t>
                        </m:r>
                      </m:sub>
                    </m:sSub>
                  </m:oMath>
                </a14:m>
                <a:endParaRPr lang="hr-HR" dirty="0"/>
              </a:p>
              <a:p>
                <a14:m>
                  <m:oMath xmlns:m="http://schemas.openxmlformats.org/officeDocument/2006/math">
                    <m:sSub>
                      <m:sSubPr>
                        <m:ctrlPr>
                          <a:rPr lang="hr-HR" i="1" dirty="0" smtClean="0">
                            <a:latin typeface="Cambria Math" panose="02040503050406030204" pitchFamily="18" charset="0"/>
                          </a:rPr>
                        </m:ctrlPr>
                      </m:sSubPr>
                      <m:e>
                        <m:r>
                          <a:rPr lang="hr-HR" i="1" dirty="0">
                            <a:latin typeface="Cambria Math" panose="02040503050406030204" pitchFamily="18" charset="0"/>
                          </a:rPr>
                          <m:t>𝑊</m:t>
                        </m:r>
                      </m:e>
                      <m:sub>
                        <m:r>
                          <a:rPr lang="hr-HR" i="1" dirty="0">
                            <a:latin typeface="Cambria Math" panose="02040503050406030204" pitchFamily="18" charset="0"/>
                          </a:rPr>
                          <m:t>𝐺</m:t>
                        </m:r>
                      </m:sub>
                    </m:sSub>
                    <m:r>
                      <a:rPr lang="hr-HR" i="0" dirty="0">
                        <a:latin typeface="Cambria Math" panose="02040503050406030204" pitchFamily="18" charset="0"/>
                      </a:rPr>
                      <m:t>=</m:t>
                    </m:r>
                    <m:sSub>
                      <m:sSubPr>
                        <m:ctrlPr>
                          <a:rPr lang="hr-HR" i="1" dirty="0">
                            <a:latin typeface="Cambria Math" panose="02040503050406030204" pitchFamily="18" charset="0"/>
                          </a:rPr>
                        </m:ctrlPr>
                      </m:sSubPr>
                      <m:e>
                        <m:r>
                          <a:rPr lang="hr-HR" i="1" dirty="0">
                            <a:latin typeface="Cambria Math" panose="02040503050406030204" pitchFamily="18" charset="0"/>
                          </a:rPr>
                          <m:t>𝐹</m:t>
                        </m:r>
                      </m:e>
                      <m:sub>
                        <m:r>
                          <a:rPr lang="hr-HR" i="1" dirty="0">
                            <a:latin typeface="Cambria Math" panose="02040503050406030204" pitchFamily="18" charset="0"/>
                          </a:rPr>
                          <m:t>𝑇𝑅</m:t>
                        </m:r>
                      </m:sub>
                    </m:sSub>
                    <m:r>
                      <a:rPr lang="hr-HR" i="0" dirty="0">
                        <a:latin typeface="Cambria Math" panose="02040503050406030204" pitchFamily="18" charset="0"/>
                      </a:rPr>
                      <m:t>⋅</m:t>
                    </m:r>
                    <m:r>
                      <a:rPr lang="hr-HR" i="1" dirty="0" smtClean="0">
                        <a:latin typeface="Cambria Math" panose="02040503050406030204" pitchFamily="18" charset="0"/>
                      </a:rPr>
                      <m:t>𝑆</m:t>
                    </m:r>
                  </m:oMath>
                </a14:m>
                <a:endParaRPr lang="hr-HR" dirty="0"/>
              </a:p>
              <a:p>
                <a14:m>
                  <m:oMath xmlns:m="http://schemas.openxmlformats.org/officeDocument/2006/math">
                    <m:sSub>
                      <m:sSubPr>
                        <m:ctrlPr>
                          <a:rPr lang="hr-HR" i="1" smtClean="0">
                            <a:latin typeface="Cambria Math" panose="02040503050406030204" pitchFamily="18" charset="0"/>
                          </a:rPr>
                        </m:ctrlPr>
                      </m:sSubPr>
                      <m:e>
                        <m:r>
                          <a:rPr lang="hr-HR" i="1" smtClean="0">
                            <a:latin typeface="Cambria Math" panose="02040503050406030204" pitchFamily="18" charset="0"/>
                          </a:rPr>
                          <m:t>𝑤</m:t>
                        </m:r>
                      </m:e>
                      <m:sub>
                        <m:r>
                          <a:rPr lang="hr-HR" i="1" smtClean="0">
                            <a:latin typeface="Cambria Math" panose="02040503050406030204" pitchFamily="18" charset="0"/>
                          </a:rPr>
                          <m:t>0</m:t>
                        </m:r>
                      </m:sub>
                    </m:sSub>
                    <m:r>
                      <a:rPr lang="hr-HR" i="1" smtClean="0">
                        <a:latin typeface="Cambria Math" panose="02040503050406030204" pitchFamily="18" charset="0"/>
                      </a:rPr>
                      <m:t>=</m:t>
                    </m:r>
                    <m:r>
                      <m:rPr>
                        <m:sty m:val="p"/>
                      </m:rPr>
                      <a:rPr lang="hr-HR" i="1" smtClean="0">
                        <a:latin typeface="Cambria Math" panose="02040503050406030204" pitchFamily="18" charset="0"/>
                      </a:rPr>
                      <m:t>Δ</m:t>
                    </m:r>
                    <m:r>
                      <a:rPr lang="hr-HR" i="1" smtClean="0">
                        <a:latin typeface="Cambria Math" panose="02040503050406030204" pitchFamily="18" charset="0"/>
                      </a:rPr>
                      <m:t>𝐸𝑘</m:t>
                    </m:r>
                  </m:oMath>
                </a14:m>
                <a:endParaRPr lang="hr-HR" dirty="0"/>
              </a:p>
            </p:txBody>
          </p:sp>
        </mc:Choice>
        <mc:Fallback xmlns="">
          <p:sp>
            <p:nvSpPr>
              <p:cNvPr id="3" name="Rezervirano mjesto sadržaja 2">
                <a:extLst>
                  <a:ext uri="{FF2B5EF4-FFF2-40B4-BE49-F238E27FC236}">
                    <a16:creationId xmlns:a16="http://schemas.microsoft.com/office/drawing/2014/main" id="{623F52B8-F3BE-B3AF-080C-BF109F38920B}"/>
                  </a:ext>
                </a:extLst>
              </p:cNvPr>
              <p:cNvSpPr>
                <a:spLocks noGrp="1" noRot="1" noChangeAspect="1" noMove="1" noResize="1" noEditPoints="1" noAdjustHandles="1" noChangeArrowheads="1" noChangeShapeType="1" noTextEdit="1"/>
              </p:cNvSpPr>
              <p:nvPr>
                <p:ph idx="1"/>
              </p:nvPr>
            </p:nvSpPr>
            <p:spPr>
              <a:xfrm>
                <a:off x="838200" y="1690688"/>
                <a:ext cx="10515600" cy="3817221"/>
              </a:xfrm>
              <a:blipFill>
                <a:blip r:embed="rId2"/>
                <a:stretch>
                  <a:fillRect l="-1043" r="-696"/>
                </a:stretch>
              </a:blipFill>
            </p:spPr>
            <p:txBody>
              <a:bodyPr/>
              <a:lstStyle/>
              <a:p>
                <a:r>
                  <a:rPr lang="hr-HR">
                    <a:noFill/>
                  </a:rPr>
                  <a:t> </a:t>
                </a:r>
              </a:p>
            </p:txBody>
          </p:sp>
        </mc:Fallback>
      </mc:AlternateContent>
    </p:spTree>
    <p:extLst>
      <p:ext uri="{BB962C8B-B14F-4D97-AF65-F5344CB8AC3E}">
        <p14:creationId xmlns:p14="http://schemas.microsoft.com/office/powerpoint/2010/main" val="238291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118BAB-8F03-17CE-9307-EA87CB78A70B}"/>
              </a:ext>
            </a:extLst>
          </p:cNvPr>
          <p:cNvSpPr>
            <a:spLocks noGrp="1"/>
          </p:cNvSpPr>
          <p:nvPr>
            <p:ph type="title"/>
          </p:nvPr>
        </p:nvSpPr>
        <p:spPr/>
        <p:txBody>
          <a:bodyPr/>
          <a:lstStyle/>
          <a:p>
            <a:r>
              <a:rPr lang="hr-HR" dirty="0"/>
              <a:t>Kosina</a:t>
            </a:r>
          </a:p>
        </p:txBody>
      </p:sp>
      <p:sp>
        <p:nvSpPr>
          <p:cNvPr id="3" name="Rezervirano mjesto sadržaja 2">
            <a:extLst>
              <a:ext uri="{FF2B5EF4-FFF2-40B4-BE49-F238E27FC236}">
                <a16:creationId xmlns:a16="http://schemas.microsoft.com/office/drawing/2014/main" id="{F7CDCF39-F361-4C68-FCD7-D7B21973531E}"/>
              </a:ext>
            </a:extLst>
          </p:cNvPr>
          <p:cNvSpPr>
            <a:spLocks noGrp="1"/>
          </p:cNvSpPr>
          <p:nvPr>
            <p:ph idx="1"/>
          </p:nvPr>
        </p:nvSpPr>
        <p:spPr>
          <a:xfrm>
            <a:off x="6931742" y="1835457"/>
            <a:ext cx="4422058" cy="4351338"/>
          </a:xfrm>
        </p:spPr>
        <p:txBody>
          <a:bodyPr>
            <a:normAutofit fontScale="92500" lnSpcReduction="10000"/>
          </a:bodyPr>
          <a:lstStyle/>
          <a:p>
            <a:r>
              <a:rPr lang="hr-HR" dirty="0"/>
              <a:t>Silu trenja zanemarujemo jer je podloga led</a:t>
            </a:r>
          </a:p>
          <a:p>
            <a:r>
              <a:rPr lang="hr-HR" dirty="0"/>
              <a:t>Suprotno od </a:t>
            </a:r>
            <a:r>
              <a:rPr lang="hr-HR" dirty="0" err="1"/>
              <a:t>Gn</a:t>
            </a:r>
            <a:r>
              <a:rPr lang="hr-HR" dirty="0"/>
              <a:t> djeluje sila podloge te se te sile međusobno poništavaju</a:t>
            </a:r>
          </a:p>
          <a:p>
            <a:r>
              <a:rPr lang="hr-HR" dirty="0"/>
              <a:t>Ukupna sila je G=m*a</a:t>
            </a:r>
          </a:p>
          <a:p>
            <a:r>
              <a:rPr lang="hr-HR" dirty="0"/>
              <a:t>G =m*g*sin(</a:t>
            </a:r>
            <a:r>
              <a:rPr lang="el-GR" dirty="0">
                <a:latin typeface="Calibri" panose="020F0502020204030204" pitchFamily="34" charset="0"/>
                <a:cs typeface="Calibri" panose="020F0502020204030204" pitchFamily="34" charset="0"/>
              </a:rPr>
              <a:t>α</a:t>
            </a:r>
            <a:r>
              <a:rPr lang="hr-HR" dirty="0">
                <a:latin typeface="Calibri" panose="020F0502020204030204" pitchFamily="34" charset="0"/>
                <a:cs typeface="Calibri" panose="020F0502020204030204" pitchFamily="34" charset="0"/>
              </a:rPr>
              <a:t>)</a:t>
            </a:r>
          </a:p>
          <a:p>
            <a:r>
              <a:rPr lang="hr-HR" dirty="0">
                <a:latin typeface="Calibri" panose="020F0502020204030204" pitchFamily="34" charset="0"/>
                <a:cs typeface="Calibri" panose="020F0502020204030204" pitchFamily="34" charset="0"/>
              </a:rPr>
              <a:t>Iz sile možemo dobiti akceleraciju i brzinu</a:t>
            </a:r>
          </a:p>
          <a:p>
            <a:r>
              <a:rPr lang="hr-HR" dirty="0">
                <a:latin typeface="Calibri" panose="020F0502020204030204" pitchFamily="34" charset="0"/>
                <a:cs typeface="Calibri" panose="020F0502020204030204" pitchFamily="34" charset="0"/>
              </a:rPr>
              <a:t>Što je veći nagib, veća je brzina</a:t>
            </a:r>
            <a:endParaRPr lang="hr-HR" dirty="0"/>
          </a:p>
        </p:txBody>
      </p:sp>
      <p:pic>
        <p:nvPicPr>
          <p:cNvPr id="1026" name="Picture 2" descr="kosina - Hrvatska enciklopedija">
            <a:extLst>
              <a:ext uri="{FF2B5EF4-FFF2-40B4-BE49-F238E27FC236}">
                <a16:creationId xmlns:a16="http://schemas.microsoft.com/office/drawing/2014/main" id="{ADDA4E35-1291-E3B8-404C-9E1D1199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14500"/>
            <a:ext cx="44989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8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2DD329-2C60-DE18-A772-477AD5AAC47C}"/>
              </a:ext>
            </a:extLst>
          </p:cNvPr>
          <p:cNvSpPr>
            <a:spLocks noGrp="1"/>
          </p:cNvSpPr>
          <p:nvPr>
            <p:ph type="title"/>
          </p:nvPr>
        </p:nvSpPr>
        <p:spPr/>
        <p:txBody>
          <a:bodyPr/>
          <a:lstStyle/>
          <a:p>
            <a:r>
              <a:rPr lang="hr-HR" dirty="0"/>
              <a:t>HORIZONTALNI HITAC</a:t>
            </a:r>
          </a:p>
        </p:txBody>
      </p:sp>
      <p:pic>
        <p:nvPicPr>
          <p:cNvPr id="1026" name="Picture 2" descr="Vertikalni i horizontalni hitac">
            <a:extLst>
              <a:ext uri="{FF2B5EF4-FFF2-40B4-BE49-F238E27FC236}">
                <a16:creationId xmlns:a16="http://schemas.microsoft.com/office/drawing/2014/main" id="{239BC17A-13AE-D005-98CD-6226918537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0157" y="1690688"/>
            <a:ext cx="6342031"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ncept2 SkiErg | Vrhunska sprava za trening cijelog tijela">
            <a:extLst>
              <a:ext uri="{FF2B5EF4-FFF2-40B4-BE49-F238E27FC236}">
                <a16:creationId xmlns:a16="http://schemas.microsoft.com/office/drawing/2014/main" id="{78087C43-CAE9-C32B-FA65-F52B0DCEC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157" y="1279078"/>
            <a:ext cx="2164992" cy="22933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8" name="TekstniOkvir 7">
                <a:extLst>
                  <a:ext uri="{FF2B5EF4-FFF2-40B4-BE49-F238E27FC236}">
                    <a16:creationId xmlns:a16="http://schemas.microsoft.com/office/drawing/2014/main" id="{65CB4097-E395-63FC-72FC-0FF59E2D6C8F}"/>
                  </a:ext>
                </a:extLst>
              </p:cNvPr>
              <p:cNvSpPr txBox="1"/>
              <p:nvPr/>
            </p:nvSpPr>
            <p:spPr>
              <a:xfrm>
                <a:off x="6371303" y="954111"/>
                <a:ext cx="5440261" cy="5061450"/>
              </a:xfrm>
              <a:prstGeom prst="rect">
                <a:avLst/>
              </a:prstGeom>
              <a:noFill/>
            </p:spPr>
            <p:txBody>
              <a:bodyPr wrap="square" rtlCol="0">
                <a:spAutoFit/>
              </a:bodyPr>
              <a:lstStyle/>
              <a:p>
                <a:pPr marL="285750" indent="-285750">
                  <a:buFont typeface="Arial" panose="020B0604020202020204" pitchFamily="34" charset="0"/>
                  <a:buChar char="•"/>
                </a:pPr>
                <a:r>
                  <a:rPr lang="hr-HR" dirty="0"/>
                  <a:t>Gibanje se sastoji od 2 stanja:</a:t>
                </a:r>
              </a:p>
              <a:p>
                <a:pPr marL="742950" lvl="1" indent="-285750">
                  <a:buFont typeface="Wingdings" panose="05000000000000000000" pitchFamily="2" charset="2"/>
                  <a:buChar char="v"/>
                </a:pPr>
                <a:r>
                  <a:rPr lang="hr-HR" dirty="0"/>
                  <a:t>V0-brzina skijaša prije hitca, cijelo vrijeme ista</a:t>
                </a:r>
              </a:p>
              <a:p>
                <a:pPr marL="742950" lvl="1" indent="-285750">
                  <a:buFont typeface="Wingdings" panose="05000000000000000000" pitchFamily="2" charset="2"/>
                  <a:buChar char="v"/>
                </a:pPr>
                <a:r>
                  <a:rPr lang="hr-HR" dirty="0" err="1"/>
                  <a:t>Vg</a:t>
                </a:r>
                <a:r>
                  <a:rPr lang="hr-HR" dirty="0"/>
                  <a:t>-brzina skijaša u smjeru okomito prema dole, cijelo vrijeme se povećava gravitacije</a:t>
                </a:r>
              </a:p>
              <a:p>
                <a:pPr marL="742950" lvl="1" indent="-285750">
                  <a:buFont typeface="Wingdings" panose="05000000000000000000" pitchFamily="2" charset="2"/>
                  <a:buChar char="v"/>
                </a:pPr>
                <a:r>
                  <a:rPr lang="hr-HR" dirty="0"/>
                  <a:t>Što duže hitac traje, to je ukupna brzina veća</a:t>
                </a:r>
              </a:p>
              <a:p>
                <a:pPr marL="742950" lvl="1" indent="-285750">
                  <a:buFont typeface="Wingdings" panose="05000000000000000000" pitchFamily="2" charset="2"/>
                  <a:buChar char="v"/>
                </a:pPr>
                <a:r>
                  <a:rPr lang="hr-HR" dirty="0"/>
                  <a:t>Pitagorinim poučkom dobijemo ukupnu brzinu koja se povećava cijelo vrijeme</a:t>
                </a:r>
              </a:p>
              <a:p>
                <a:pPr marL="742950" lvl="1" indent="-285750">
                  <a:buFont typeface="Wingdings" panose="05000000000000000000" pitchFamily="2" charset="2"/>
                  <a:buChar char="v"/>
                </a:pPr>
                <a:r>
                  <a:rPr lang="hr-HR" dirty="0"/>
                  <a:t>U početku je sva energija gravitacijsko potencijalna te kako skijaš leti ona se pretvara u kinetičku </a:t>
                </a:r>
              </a:p>
              <a:p>
                <a:pPr marL="742950" lvl="1" indent="-285750">
                  <a:buFont typeface="Wingdings" panose="05000000000000000000" pitchFamily="2" charset="2"/>
                  <a:buChar char="v"/>
                </a:pPr>
                <a:r>
                  <a:rPr lang="hr-HR" dirty="0"/>
                  <a:t>Kad skijaš sleti sve se pretvori u obavljeni rad</a:t>
                </a:r>
              </a:p>
              <a:p>
                <a:pPr marL="742950" lvl="1" indent="-285750">
                  <a:buFont typeface="Wingdings" panose="05000000000000000000" pitchFamily="2" charset="2"/>
                  <a:buChar char="v"/>
                </a:pPr>
                <a:endParaRPr lang="hr-HR" dirty="0"/>
              </a:p>
              <a:p>
                <a:pPr marL="742950" lvl="1" indent="-285750">
                  <a:buFont typeface="Wingdings" panose="05000000000000000000" pitchFamily="2" charset="2"/>
                  <a:buChar char="v"/>
                </a:pPr>
                <a14:m>
                  <m:oMath xmlns:m="http://schemas.openxmlformats.org/officeDocument/2006/math">
                    <m:sSub>
                      <m:sSubPr>
                        <m:ctrlPr>
                          <a:rPr lang="hr-HR" sz="2400" dirty="0" smtClean="0">
                            <a:latin typeface="Cambria Math" panose="02040503050406030204" pitchFamily="18" charset="0"/>
                          </a:rPr>
                        </m:ctrlPr>
                      </m:sSubPr>
                      <m:e>
                        <m:r>
                          <a:rPr lang="hr-HR" sz="2400" i="1" dirty="0" smtClean="0">
                            <a:latin typeface="Cambria Math" panose="02040503050406030204" pitchFamily="18" charset="0"/>
                          </a:rPr>
                          <m:t>𝑣</m:t>
                        </m:r>
                      </m:e>
                      <m:sub>
                        <m:r>
                          <a:rPr lang="hr-HR" sz="2400" i="0" dirty="0" smtClean="0">
                            <a:latin typeface="Cambria Math" panose="02040503050406030204" pitchFamily="18" charset="0"/>
                          </a:rPr>
                          <m:t>0</m:t>
                        </m:r>
                      </m:sub>
                    </m:sSub>
                    <m:r>
                      <a:rPr lang="hr-HR" sz="2400" i="0" dirty="0" smtClean="0">
                        <a:latin typeface="Cambria Math" panose="02040503050406030204" pitchFamily="18" charset="0"/>
                      </a:rPr>
                      <m:t>=</m:t>
                    </m:r>
                    <m:f>
                      <m:fPr>
                        <m:ctrlPr>
                          <a:rPr lang="hr-HR" sz="2400" i="1" dirty="0" smtClean="0">
                            <a:latin typeface="Cambria Math" panose="02040503050406030204" pitchFamily="18" charset="0"/>
                          </a:rPr>
                        </m:ctrlPr>
                      </m:fPr>
                      <m:num>
                        <m:r>
                          <a:rPr lang="hr-HR" sz="2400" i="1" dirty="0" smtClean="0">
                            <a:latin typeface="Cambria Math" panose="02040503050406030204" pitchFamily="18" charset="0"/>
                          </a:rPr>
                          <m:t>𝑠</m:t>
                        </m:r>
                      </m:num>
                      <m:den>
                        <m:r>
                          <a:rPr lang="hr-HR" sz="2400" i="1" dirty="0" smtClean="0">
                            <a:latin typeface="Cambria Math" panose="02040503050406030204" pitchFamily="18" charset="0"/>
                          </a:rPr>
                          <m:t>𝑡</m:t>
                        </m:r>
                      </m:den>
                    </m:f>
                  </m:oMath>
                </a14:m>
                <a:endParaRPr lang="hr-HR" sz="2400" dirty="0"/>
              </a:p>
              <a:p>
                <a:pPr marL="742950" lvl="1" indent="-285750">
                  <a:buFont typeface="Wingdings" panose="05000000000000000000" pitchFamily="2" charset="2"/>
                  <a:buChar char="v"/>
                </a:pPr>
                <a14:m>
                  <m:oMath xmlns:m="http://schemas.openxmlformats.org/officeDocument/2006/math">
                    <m:sSub>
                      <m:sSubPr>
                        <m:ctrlPr>
                          <a:rPr lang="hr-HR" sz="2400" dirty="0" smtClean="0">
                            <a:latin typeface="Cambria Math" panose="02040503050406030204" pitchFamily="18" charset="0"/>
                          </a:rPr>
                        </m:ctrlPr>
                      </m:sSubPr>
                      <m:e>
                        <m:r>
                          <a:rPr lang="hr-HR" sz="2400" i="1" dirty="0" smtClean="0">
                            <a:latin typeface="Cambria Math" panose="02040503050406030204" pitchFamily="18" charset="0"/>
                          </a:rPr>
                          <m:t>𝑣</m:t>
                        </m:r>
                      </m:e>
                      <m:sub>
                        <m:r>
                          <a:rPr lang="hr-HR" sz="2400" i="1" dirty="0" smtClean="0">
                            <a:latin typeface="Cambria Math" panose="02040503050406030204" pitchFamily="18" charset="0"/>
                          </a:rPr>
                          <m:t>𝑔</m:t>
                        </m:r>
                      </m:sub>
                    </m:sSub>
                    <m:r>
                      <a:rPr lang="hr-HR" sz="2400" i="0" dirty="0" smtClean="0">
                        <a:latin typeface="Cambria Math" panose="02040503050406030204" pitchFamily="18" charset="0"/>
                      </a:rPr>
                      <m:t>=</m:t>
                    </m:r>
                    <m:r>
                      <a:rPr lang="hr-HR" sz="2400" i="1" dirty="0" smtClean="0">
                        <a:latin typeface="Cambria Math" panose="02040503050406030204" pitchFamily="18" charset="0"/>
                      </a:rPr>
                      <m:t>𝑔𝑡</m:t>
                    </m:r>
                  </m:oMath>
                </a14:m>
                <a:endParaRPr lang="hr-HR" sz="2400" dirty="0"/>
              </a:p>
              <a:p>
                <a:pPr marL="742950" lvl="1" indent="-285750">
                  <a:buFont typeface="Wingdings" panose="05000000000000000000" pitchFamily="2" charset="2"/>
                  <a:buChar char="v"/>
                </a:pPr>
                <a14:m>
                  <m:oMath xmlns:m="http://schemas.openxmlformats.org/officeDocument/2006/math">
                    <m:r>
                      <a:rPr lang="hr-HR" sz="2400" i="1" dirty="0" smtClean="0">
                        <a:latin typeface="Cambria Math" panose="02040503050406030204" pitchFamily="18" charset="0"/>
                      </a:rPr>
                      <m:t>𝑣</m:t>
                    </m:r>
                    <m:r>
                      <a:rPr lang="hr-HR" sz="2400" i="0" dirty="0" smtClean="0">
                        <a:latin typeface="Cambria Math" panose="02040503050406030204" pitchFamily="18" charset="0"/>
                      </a:rPr>
                      <m:t>=</m:t>
                    </m:r>
                    <m:rad>
                      <m:radPr>
                        <m:degHide m:val="on"/>
                        <m:ctrlPr>
                          <a:rPr lang="hr-HR" sz="2400" i="1" dirty="0" smtClean="0">
                            <a:latin typeface="Cambria Math" panose="02040503050406030204" pitchFamily="18" charset="0"/>
                          </a:rPr>
                        </m:ctrlPr>
                      </m:radPr>
                      <m:deg/>
                      <m:e>
                        <m:sSubSup>
                          <m:sSubSupPr>
                            <m:ctrlPr>
                              <a:rPr lang="hr-HR" sz="2400" i="1" dirty="0" smtClean="0">
                                <a:latin typeface="Cambria Math" panose="02040503050406030204" pitchFamily="18" charset="0"/>
                              </a:rPr>
                            </m:ctrlPr>
                          </m:sSubSupPr>
                          <m:e>
                            <m:r>
                              <a:rPr lang="hr-HR" sz="2400" i="1" dirty="0" smtClean="0">
                                <a:latin typeface="Cambria Math" panose="02040503050406030204" pitchFamily="18" charset="0"/>
                              </a:rPr>
                              <m:t>𝑣</m:t>
                            </m:r>
                          </m:e>
                          <m:sub>
                            <m:r>
                              <a:rPr lang="hr-HR" sz="2400" i="0" dirty="0" smtClean="0">
                                <a:latin typeface="Cambria Math" panose="02040503050406030204" pitchFamily="18" charset="0"/>
                              </a:rPr>
                              <m:t>0</m:t>
                            </m:r>
                          </m:sub>
                          <m:sup>
                            <m:r>
                              <a:rPr lang="hr-HR" sz="2400" i="0" dirty="0" smtClean="0">
                                <a:latin typeface="Cambria Math" panose="02040503050406030204" pitchFamily="18" charset="0"/>
                              </a:rPr>
                              <m:t>2</m:t>
                            </m:r>
                          </m:sup>
                        </m:sSubSup>
                        <m:r>
                          <a:rPr lang="hr-HR" sz="2400" i="0" dirty="0" smtClean="0">
                            <a:latin typeface="Cambria Math" panose="02040503050406030204" pitchFamily="18" charset="0"/>
                          </a:rPr>
                          <m:t>+</m:t>
                        </m:r>
                        <m:sSubSup>
                          <m:sSubSupPr>
                            <m:ctrlPr>
                              <a:rPr lang="hr-HR" sz="2400" i="1" dirty="0" smtClean="0">
                                <a:latin typeface="Cambria Math" panose="02040503050406030204" pitchFamily="18" charset="0"/>
                              </a:rPr>
                            </m:ctrlPr>
                          </m:sSubSupPr>
                          <m:e>
                            <m:r>
                              <a:rPr lang="hr-HR" sz="2400" i="1" dirty="0" smtClean="0">
                                <a:latin typeface="Cambria Math" panose="02040503050406030204" pitchFamily="18" charset="0"/>
                              </a:rPr>
                              <m:t>𝑣</m:t>
                            </m:r>
                          </m:e>
                          <m:sub>
                            <m:r>
                              <a:rPr lang="hr-HR" sz="2400" i="1" dirty="0" smtClean="0">
                                <a:latin typeface="Cambria Math" panose="02040503050406030204" pitchFamily="18" charset="0"/>
                              </a:rPr>
                              <m:t>𝑔</m:t>
                            </m:r>
                          </m:sub>
                          <m:sup>
                            <m:r>
                              <a:rPr lang="hr-HR" sz="2400" i="0" dirty="0" smtClean="0">
                                <a:latin typeface="Cambria Math" panose="02040503050406030204" pitchFamily="18" charset="0"/>
                              </a:rPr>
                              <m:t>2</m:t>
                            </m:r>
                          </m:sup>
                        </m:sSubSup>
                      </m:e>
                    </m:rad>
                  </m:oMath>
                </a14:m>
                <a:endParaRPr lang="hr-HR" sz="2400" dirty="0"/>
              </a:p>
            </p:txBody>
          </p:sp>
        </mc:Choice>
        <mc:Fallback>
          <p:sp>
            <p:nvSpPr>
              <p:cNvPr id="8" name="TekstniOkvir 7">
                <a:extLst>
                  <a:ext uri="{FF2B5EF4-FFF2-40B4-BE49-F238E27FC236}">
                    <a16:creationId xmlns:a16="http://schemas.microsoft.com/office/drawing/2014/main" id="{65CB4097-E395-63FC-72FC-0FF59E2D6C8F}"/>
                  </a:ext>
                </a:extLst>
              </p:cNvPr>
              <p:cNvSpPr txBox="1">
                <a:spLocks noRot="1" noChangeAspect="1" noMove="1" noResize="1" noEditPoints="1" noAdjustHandles="1" noChangeArrowheads="1" noChangeShapeType="1" noTextEdit="1"/>
              </p:cNvSpPr>
              <p:nvPr/>
            </p:nvSpPr>
            <p:spPr>
              <a:xfrm>
                <a:off x="6371303" y="954111"/>
                <a:ext cx="5440261" cy="5061450"/>
              </a:xfrm>
              <a:prstGeom prst="rect">
                <a:avLst/>
              </a:prstGeom>
              <a:blipFill>
                <a:blip r:embed="rId4"/>
                <a:stretch>
                  <a:fillRect l="-672" t="-602" r="-1568"/>
                </a:stretch>
              </a:blipFill>
            </p:spPr>
            <p:txBody>
              <a:bodyPr/>
              <a:lstStyle/>
              <a:p>
                <a:r>
                  <a:rPr lang="hr-HR">
                    <a:noFill/>
                  </a:rPr>
                  <a:t> </a:t>
                </a:r>
              </a:p>
            </p:txBody>
          </p:sp>
        </mc:Fallback>
      </mc:AlternateContent>
    </p:spTree>
    <p:extLst>
      <p:ext uri="{BB962C8B-B14F-4D97-AF65-F5344CB8AC3E}">
        <p14:creationId xmlns:p14="http://schemas.microsoft.com/office/powerpoint/2010/main" val="3766897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28CF0D-355C-D2CE-073A-B614D6A8EA1C}"/>
              </a:ext>
            </a:extLst>
          </p:cNvPr>
          <p:cNvSpPr>
            <a:spLocks noGrp="1"/>
          </p:cNvSpPr>
          <p:nvPr>
            <p:ph type="title"/>
          </p:nvPr>
        </p:nvSpPr>
        <p:spPr/>
        <p:txBody>
          <a:bodyPr/>
          <a:lstStyle/>
          <a:p>
            <a:r>
              <a:rPr lang="hr-HR" dirty="0"/>
              <a:t>Kutna brzina</a:t>
            </a:r>
          </a:p>
        </p:txBody>
      </p:sp>
      <mc:AlternateContent xmlns:mc="http://schemas.openxmlformats.org/markup-compatibility/2006">
        <mc:Choice xmlns:a14="http://schemas.microsoft.com/office/drawing/2010/main" Requires="a14">
          <p:sp>
            <p:nvSpPr>
              <p:cNvPr id="3" name="Rezervirano mjesto sadržaja 2">
                <a:extLst>
                  <a:ext uri="{FF2B5EF4-FFF2-40B4-BE49-F238E27FC236}">
                    <a16:creationId xmlns:a16="http://schemas.microsoft.com/office/drawing/2014/main" id="{EA87CAA0-D121-891F-0923-5978661B952F}"/>
                  </a:ext>
                </a:extLst>
              </p:cNvPr>
              <p:cNvSpPr>
                <a:spLocks noGrp="1"/>
              </p:cNvSpPr>
              <p:nvPr>
                <p:ph idx="1"/>
              </p:nvPr>
            </p:nvSpPr>
            <p:spPr>
              <a:xfrm>
                <a:off x="838200" y="1825625"/>
                <a:ext cx="5965723" cy="4667250"/>
              </a:xfrm>
            </p:spPr>
            <p:txBody>
              <a:bodyPr>
                <a:normAutofit lnSpcReduction="10000"/>
              </a:bodyPr>
              <a:lstStyle/>
              <a:p>
                <a:r>
                  <a:rPr lang="hr-HR" i="1" dirty="0">
                    <a:latin typeface="Cambria Math" panose="02040503050406030204" pitchFamily="18" charset="0"/>
                  </a:rPr>
                  <a:t>W</a:t>
                </a:r>
                <a:r>
                  <a:rPr lang="hr-HR" dirty="0">
                    <a:latin typeface="Cambria Math" panose="02040503050406030204" pitchFamily="18" charset="0"/>
                  </a:rPr>
                  <a:t> definiramo kao rotaciju tijela</a:t>
                </a:r>
                <a:endParaRPr lang="hr-HR" i="1" dirty="0">
                  <a:latin typeface="Cambria Math" panose="02040503050406030204" pitchFamily="18" charset="0"/>
                </a:endParaRPr>
              </a:p>
              <a:p>
                <a14:m>
                  <m:oMath xmlns:m="http://schemas.openxmlformats.org/officeDocument/2006/math">
                    <m:r>
                      <a:rPr lang="hr-HR" i="1" smtClean="0">
                        <a:latin typeface="Cambria Math" panose="02040503050406030204" pitchFamily="18" charset="0"/>
                      </a:rPr>
                      <m:t>𝑤</m:t>
                    </m:r>
                    <m:r>
                      <a:rPr lang="hr-HR" i="1" smtClean="0">
                        <a:latin typeface="Cambria Math" panose="02040503050406030204" pitchFamily="18" charset="0"/>
                      </a:rPr>
                      <m:t>=</m:t>
                    </m:r>
                    <m:f>
                      <m:fPr>
                        <m:ctrlPr>
                          <a:rPr lang="hr-HR" i="1" smtClean="0">
                            <a:latin typeface="Cambria Math" panose="02040503050406030204" pitchFamily="18" charset="0"/>
                          </a:rPr>
                        </m:ctrlPr>
                      </m:fPr>
                      <m:num>
                        <m:r>
                          <a:rPr lang="hr-HR" i="1" smtClean="0">
                            <a:latin typeface="Cambria Math" panose="02040503050406030204" pitchFamily="18" charset="0"/>
                          </a:rPr>
                          <m:t>2</m:t>
                        </m:r>
                        <m:r>
                          <a:rPr lang="hr-HR" i="1" smtClean="0">
                            <a:latin typeface="Cambria Math" panose="02040503050406030204" pitchFamily="18" charset="0"/>
                          </a:rPr>
                          <m:t>𝛱</m:t>
                        </m:r>
                      </m:num>
                      <m:den>
                        <m:r>
                          <a:rPr lang="hr-HR" i="1" smtClean="0">
                            <a:latin typeface="Cambria Math" panose="02040503050406030204" pitchFamily="18" charset="0"/>
                          </a:rPr>
                          <m:t>𝑇</m:t>
                        </m:r>
                      </m:den>
                    </m:f>
                  </m:oMath>
                </a14:m>
                <a:r>
                  <a:rPr lang="hr-HR" dirty="0"/>
                  <a:t>, </a:t>
                </a:r>
              </a:p>
              <a:p>
                <a:r>
                  <a:rPr lang="hr-HR" dirty="0"/>
                  <a:t>Iz toga možemo dobiti kutnu brzinu formulom:</a:t>
                </a:r>
              </a:p>
              <a:p>
                <a:pPr marL="0" indent="0">
                  <a:buNone/>
                </a:pPr>
                <a14:m>
                  <m:oMathPara xmlns:m="http://schemas.openxmlformats.org/officeDocument/2006/math">
                    <m:oMathParaPr>
                      <m:jc m:val="left"/>
                    </m:oMathParaPr>
                    <m:oMath xmlns:m="http://schemas.openxmlformats.org/officeDocument/2006/math">
                      <m:r>
                        <a:rPr lang="hr-HR" i="1" smtClean="0">
                          <a:latin typeface="Cambria Math" panose="02040503050406030204" pitchFamily="18" charset="0"/>
                        </a:rPr>
                        <m:t>𝑣</m:t>
                      </m:r>
                      <m:r>
                        <a:rPr lang="hr-HR" i="1" smtClean="0">
                          <a:latin typeface="Cambria Math" panose="02040503050406030204" pitchFamily="18" charset="0"/>
                        </a:rPr>
                        <m:t>=</m:t>
                      </m:r>
                      <m:r>
                        <a:rPr lang="hr-HR" i="1" smtClean="0">
                          <a:latin typeface="Cambria Math" panose="02040503050406030204" pitchFamily="18" charset="0"/>
                        </a:rPr>
                        <m:t>𝑤𝑡</m:t>
                      </m:r>
                      <m:r>
                        <a:rPr lang="hr-HR" i="1" smtClean="0">
                          <a:latin typeface="Cambria Math" panose="02040503050406030204" pitchFamily="18" charset="0"/>
                        </a:rPr>
                        <m:t>=</m:t>
                      </m:r>
                      <m:f>
                        <m:fPr>
                          <m:ctrlPr>
                            <a:rPr lang="hr-HR" i="1" smtClean="0">
                              <a:latin typeface="Cambria Math" panose="02040503050406030204" pitchFamily="18" charset="0"/>
                            </a:rPr>
                          </m:ctrlPr>
                        </m:fPr>
                        <m:num>
                          <m:r>
                            <a:rPr lang="hr-HR" i="1" smtClean="0">
                              <a:latin typeface="Cambria Math" panose="02040503050406030204" pitchFamily="18" charset="0"/>
                            </a:rPr>
                            <m:t>2</m:t>
                          </m:r>
                          <m:r>
                            <m:rPr>
                              <m:sty m:val="p"/>
                            </m:rPr>
                            <a:rPr lang="el-GR" i="1" smtClean="0">
                              <a:latin typeface="Cambria Math" panose="02040503050406030204" pitchFamily="18" charset="0"/>
                            </a:rPr>
                            <m:t>Π</m:t>
                          </m:r>
                          <m:r>
                            <a:rPr lang="hr-HR" i="1" smtClean="0">
                              <a:latin typeface="Cambria Math" panose="02040503050406030204" pitchFamily="18" charset="0"/>
                            </a:rPr>
                            <m:t>𝑡</m:t>
                          </m:r>
                        </m:num>
                        <m:den>
                          <m:r>
                            <a:rPr lang="hr-HR" i="1" smtClean="0">
                              <a:latin typeface="Cambria Math" panose="02040503050406030204" pitchFamily="18" charset="0"/>
                            </a:rPr>
                            <m:t>𝑇</m:t>
                          </m:r>
                        </m:den>
                      </m:f>
                    </m:oMath>
                  </m:oMathPara>
                </a14:m>
                <a:endParaRPr lang="hr-HR" dirty="0"/>
              </a:p>
              <a:p>
                <a:pPr/>
                <a:r>
                  <a:rPr lang="hr-HR" dirty="0"/>
                  <a:t>Iz formule vidimo da je v obrnuto proporcionalno s T, što znači da je skijašima u cilju napravit što manji nagib kako bi manje vremena prošlo što bi rezultiralo većom brzinom</a:t>
                </a:r>
              </a:p>
            </p:txBody>
          </p:sp>
        </mc:Choice>
        <mc:Fallback>
          <p:sp>
            <p:nvSpPr>
              <p:cNvPr id="3" name="Rezervirano mjesto sadržaja 2">
                <a:extLst>
                  <a:ext uri="{FF2B5EF4-FFF2-40B4-BE49-F238E27FC236}">
                    <a16:creationId xmlns:a16="http://schemas.microsoft.com/office/drawing/2014/main" id="{EA87CAA0-D121-891F-0923-5978661B952F}"/>
                  </a:ext>
                </a:extLst>
              </p:cNvPr>
              <p:cNvSpPr>
                <a:spLocks noGrp="1" noRot="1" noChangeAspect="1" noMove="1" noResize="1" noEditPoints="1" noAdjustHandles="1" noChangeArrowheads="1" noChangeShapeType="1" noTextEdit="1"/>
              </p:cNvSpPr>
              <p:nvPr>
                <p:ph idx="1"/>
              </p:nvPr>
            </p:nvSpPr>
            <p:spPr>
              <a:xfrm>
                <a:off x="838200" y="1825625"/>
                <a:ext cx="5965723" cy="4667250"/>
              </a:xfrm>
              <a:blipFill>
                <a:blip r:embed="rId2"/>
                <a:stretch>
                  <a:fillRect l="-1840" t="-3133" r="-2147"/>
                </a:stretch>
              </a:blipFill>
            </p:spPr>
            <p:txBody>
              <a:bodyPr/>
              <a:lstStyle/>
              <a:p>
                <a:r>
                  <a:rPr lang="hr-HR">
                    <a:noFill/>
                  </a:rPr>
                  <a:t> </a:t>
                </a:r>
              </a:p>
            </p:txBody>
          </p:sp>
        </mc:Fallback>
      </mc:AlternateContent>
      <p:pic>
        <p:nvPicPr>
          <p:cNvPr id="2053" name="Picture 5" descr="Kutna brzina – Wikipedija">
            <a:extLst>
              <a:ext uri="{FF2B5EF4-FFF2-40B4-BE49-F238E27FC236}">
                <a16:creationId xmlns:a16="http://schemas.microsoft.com/office/drawing/2014/main" id="{3258582F-4C56-056E-7951-B55304939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599" y="1824575"/>
            <a:ext cx="4252693" cy="320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341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lika 7" descr="&#10;">
            <a:extLst>
              <a:ext uri="{FF2B5EF4-FFF2-40B4-BE49-F238E27FC236}">
                <a16:creationId xmlns:a16="http://schemas.microsoft.com/office/drawing/2014/main" id="{B09995BA-568C-E049-F717-3C77E43D73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882" b="-1"/>
          <a:stretch>
            <a:fillRect/>
          </a:stretch>
        </p:blipFill>
        <p:spPr>
          <a:xfrm>
            <a:off x="1"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8A153190-9269-CE50-DAED-B6E18A708E6F}"/>
              </a:ext>
            </a:extLst>
          </p:cNvPr>
          <p:cNvSpPr>
            <a:spLocks noGrp="1"/>
          </p:cNvSpPr>
          <p:nvPr>
            <p:ph type="title"/>
          </p:nvPr>
        </p:nvSpPr>
        <p:spPr>
          <a:xfrm>
            <a:off x="7531610" y="365125"/>
            <a:ext cx="3822189" cy="1899912"/>
          </a:xfrm>
        </p:spPr>
        <p:txBody>
          <a:bodyPr>
            <a:normAutofit/>
          </a:bodyPr>
          <a:lstStyle/>
          <a:p>
            <a:r>
              <a:rPr lang="hr-HR" sz="4000"/>
              <a:t>AERODINAMIKA</a:t>
            </a:r>
          </a:p>
        </p:txBody>
      </p:sp>
      <p:sp>
        <p:nvSpPr>
          <p:cNvPr id="3" name="Rezervirano mjesto sadržaja 2">
            <a:extLst>
              <a:ext uri="{FF2B5EF4-FFF2-40B4-BE49-F238E27FC236}">
                <a16:creationId xmlns:a16="http://schemas.microsoft.com/office/drawing/2014/main" id="{FC39AA5F-EC09-2E8D-5EE3-F9B305AE2F16}"/>
              </a:ext>
            </a:extLst>
          </p:cNvPr>
          <p:cNvSpPr>
            <a:spLocks noGrp="1"/>
          </p:cNvSpPr>
          <p:nvPr>
            <p:ph idx="1"/>
          </p:nvPr>
        </p:nvSpPr>
        <p:spPr>
          <a:xfrm>
            <a:off x="7531610" y="2434201"/>
            <a:ext cx="3822189" cy="3742762"/>
          </a:xfrm>
        </p:spPr>
        <p:txBody>
          <a:bodyPr>
            <a:normAutofit/>
          </a:bodyPr>
          <a:lstStyle/>
          <a:p>
            <a:r>
              <a:rPr lang="hr-HR" sz="1700"/>
              <a:t>Skijaši su stalno skupljeni, osim tokom kočenja</a:t>
            </a:r>
          </a:p>
          <a:p>
            <a:r>
              <a:rPr lang="hr-HR" sz="1700"/>
              <a:t>Oni su skupljeni kako bi smanjili otpor zraka kako bi mogli ići što brže </a:t>
            </a:r>
          </a:p>
          <a:p>
            <a:r>
              <a:rPr lang="hr-HR" sz="1700"/>
              <a:t>Dok skijaši lete oni se skupa za razliku skijaških skokova gdje se oni rašire. Oni se skupu jer ako se ne bi skupili njihova prevelika brzina bacila bi ih na leđa prilikom skoka</a:t>
            </a:r>
          </a:p>
          <a:p>
            <a:r>
              <a:rPr lang="hr-HR" sz="1700"/>
              <a:t>Prilikom kočenja oni se dignu kako bi povećali otpor zraka da bi mogli što bolje zakočiti</a:t>
            </a:r>
          </a:p>
          <a:p>
            <a:endParaRPr lang="hr-HR" sz="1700"/>
          </a:p>
        </p:txBody>
      </p:sp>
      <p:sp>
        <p:nvSpPr>
          <p:cNvPr id="5" name="AutoShape 4" descr="O upornosti i granicama fizičke izdržljivosti: Lindzi Von, žena od  titanijuma - BBC News na srpskom">
            <a:extLst>
              <a:ext uri="{FF2B5EF4-FFF2-40B4-BE49-F238E27FC236}">
                <a16:creationId xmlns:a16="http://schemas.microsoft.com/office/drawing/2014/main" id="{2FFCEADC-5E88-1583-72C7-E14FE006A8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6" name="AutoShape 6" descr="O upornosti i granicama fizičke izdržljivosti: Lindzi Von, žena od  titanijuma - BBC News na srpskom">
            <a:extLst>
              <a:ext uri="{FF2B5EF4-FFF2-40B4-BE49-F238E27FC236}">
                <a16:creationId xmlns:a16="http://schemas.microsoft.com/office/drawing/2014/main" id="{F09BCB02-CC14-4290-E151-1286464B5CEE}"/>
              </a:ext>
            </a:extLst>
          </p:cNvPr>
          <p:cNvSpPr>
            <a:spLocks noChangeAspect="1" noChangeArrowheads="1"/>
          </p:cNvSpPr>
          <p:nvPr/>
        </p:nvSpPr>
        <p:spPr bwMode="auto">
          <a:xfrm>
            <a:off x="6095999" y="1796845"/>
            <a:ext cx="1936955" cy="19369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Tree>
    <p:extLst>
      <p:ext uri="{BB962C8B-B14F-4D97-AF65-F5344CB8AC3E}">
        <p14:creationId xmlns:p14="http://schemas.microsoft.com/office/powerpoint/2010/main" val="2751018139"/>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TotalTime>
  <Words>558</Words>
  <Application>Microsoft Office PowerPoint</Application>
  <PresentationFormat>Široki zaslon</PresentationFormat>
  <Paragraphs>66</Paragraphs>
  <Slides>13</Slides>
  <Notes>0</Notes>
  <HiddenSlides>0</HiddenSlides>
  <MMClips>1</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13</vt:i4>
      </vt:variant>
    </vt:vector>
  </HeadingPairs>
  <TitlesOfParts>
    <vt:vector size="20" baseType="lpstr">
      <vt:lpstr>Aptos</vt:lpstr>
      <vt:lpstr>Aptos Display</vt:lpstr>
      <vt:lpstr>Arial</vt:lpstr>
      <vt:lpstr>Calibri</vt:lpstr>
      <vt:lpstr>Cambria Math</vt:lpstr>
      <vt:lpstr>Wingdings</vt:lpstr>
      <vt:lpstr>Tema sustava Office</vt:lpstr>
      <vt:lpstr> ZIMSKE OLIMPIJSKE IGRE-SKIJAŠKI SPUST</vt:lpstr>
      <vt:lpstr>Sažetak</vt:lpstr>
      <vt:lpstr>O spustu</vt:lpstr>
      <vt:lpstr>PRIMJER SKIJAŠKOG SPUSTA</vt:lpstr>
      <vt:lpstr>1. Dio utrke</vt:lpstr>
      <vt:lpstr>Kosina</vt:lpstr>
      <vt:lpstr>HORIZONTALNI HITAC</vt:lpstr>
      <vt:lpstr>Kutna brzina</vt:lpstr>
      <vt:lpstr>AERODINAMIKA</vt:lpstr>
      <vt:lpstr>TRENJE</vt:lpstr>
      <vt:lpstr>Zaključak </vt:lpstr>
      <vt:lpstr>Hvala na slušanju!</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Mataic</dc:creator>
  <cp:lastModifiedBy>Martin Mataic</cp:lastModifiedBy>
  <cp:revision>2</cp:revision>
  <dcterms:created xsi:type="dcterms:W3CDTF">2026-03-01T15:49:08Z</dcterms:created>
  <dcterms:modified xsi:type="dcterms:W3CDTF">2026-03-03T18:18:28Z</dcterms:modified>
</cp:coreProperties>
</file>