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8" r:id="rId14"/>
    <p:sldId id="267" r:id="rId15"/>
    <p:sldId id="272" r:id="rId16"/>
    <p:sldId id="270" r:id="rId17"/>
    <p:sldId id="269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3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99B3EC-3FD1-4300-AD05-68CD8D055D13}" type="doc">
      <dgm:prSet loTypeId="urn:microsoft.com/office/officeart/2005/8/layout/matrix2" loCatId="matrix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8EF868-6977-4D4D-B15F-F57E8AD269FC}">
      <dgm:prSet custT="1"/>
      <dgm:spPr/>
      <dgm:t>
        <a:bodyPr/>
        <a:lstStyle/>
        <a:p>
          <a:r>
            <a:rPr lang="hr-HR" sz="1800" dirty="0" err="1">
              <a:latin typeface="Bodoni MT" panose="02070603080606020203" pitchFamily="18" charset="0"/>
            </a:rPr>
            <a:t>Regelacija</a:t>
          </a:r>
          <a:r>
            <a:rPr lang="hr-HR" sz="1800" dirty="0">
              <a:latin typeface="Bodoni MT" panose="02070603080606020203" pitchFamily="18" charset="0"/>
            </a:rPr>
            <a:t> pod pritiskom oštrice stvara tanak sloj tekuće vode između klizaljke i leda</a:t>
          </a:r>
          <a:endParaRPr lang="en-US" sz="1800" dirty="0">
            <a:latin typeface="Bodoni MT" panose="02070603080606020203" pitchFamily="18" charset="0"/>
          </a:endParaRPr>
        </a:p>
      </dgm:t>
    </dgm:pt>
    <dgm:pt modelId="{CEBED7CB-4211-4D06-969E-D8CDD58FB298}" type="parTrans" cxnId="{8F2E456B-BCE1-4129-8920-5F4B891FB704}">
      <dgm:prSet/>
      <dgm:spPr/>
      <dgm:t>
        <a:bodyPr/>
        <a:lstStyle/>
        <a:p>
          <a:endParaRPr lang="en-US"/>
        </a:p>
      </dgm:t>
    </dgm:pt>
    <dgm:pt modelId="{0C593FD2-C255-425E-9D55-4CA6B68FEB69}" type="sibTrans" cxnId="{8F2E456B-BCE1-4129-8920-5F4B891FB704}">
      <dgm:prSet/>
      <dgm:spPr/>
      <dgm:t>
        <a:bodyPr/>
        <a:lstStyle/>
        <a:p>
          <a:endParaRPr lang="en-US"/>
        </a:p>
      </dgm:t>
    </dgm:pt>
    <dgm:pt modelId="{86AD077D-9C77-480C-91AD-128D594DFA2C}">
      <dgm:prSet custT="1"/>
      <dgm:spPr/>
      <dgm:t>
        <a:bodyPr/>
        <a:lstStyle/>
        <a:p>
          <a:r>
            <a:rPr lang="hr-HR" sz="1800" dirty="0">
              <a:latin typeface="Bodoni MT" panose="02070603080606020203" pitchFamily="18" charset="0"/>
            </a:rPr>
            <a:t>Zahvaljujući njemu, suho trenje prelazi u viskozno trenje</a:t>
          </a:r>
          <a:endParaRPr lang="en-US" sz="1800" dirty="0">
            <a:latin typeface="Bodoni MT" panose="02070603080606020203" pitchFamily="18" charset="0"/>
          </a:endParaRPr>
        </a:p>
      </dgm:t>
    </dgm:pt>
    <dgm:pt modelId="{D9EE2402-3E60-4A26-A52D-14803A10F857}" type="parTrans" cxnId="{F7550FBC-2671-4FB2-B532-66C45D3805DD}">
      <dgm:prSet/>
      <dgm:spPr/>
      <dgm:t>
        <a:bodyPr/>
        <a:lstStyle/>
        <a:p>
          <a:endParaRPr lang="en-US"/>
        </a:p>
      </dgm:t>
    </dgm:pt>
    <dgm:pt modelId="{48AC25FB-8AE9-4E50-B8C2-8DD8A5CC41FE}" type="sibTrans" cxnId="{F7550FBC-2671-4FB2-B532-66C45D3805DD}">
      <dgm:prSet/>
      <dgm:spPr/>
      <dgm:t>
        <a:bodyPr/>
        <a:lstStyle/>
        <a:p>
          <a:endParaRPr lang="en-US"/>
        </a:p>
      </dgm:t>
    </dgm:pt>
    <dgm:pt modelId="{B328ED65-AA7D-4A32-A689-4D6948BE638D}">
      <dgm:prSet custT="1"/>
      <dgm:spPr/>
      <dgm:t>
        <a:bodyPr/>
        <a:lstStyle/>
        <a:p>
          <a:r>
            <a:rPr lang="hr-HR" sz="1800" dirty="0">
              <a:latin typeface="Bodoni MT" panose="02070603080606020203" pitchFamily="18" charset="0"/>
            </a:rPr>
            <a:t>Što je sloj vode ujednačeniji, to je koeficijent trenja manji, što omogućuje "lebdenje" po površini</a:t>
          </a:r>
          <a:endParaRPr lang="en-US" sz="1800" dirty="0">
            <a:latin typeface="Bodoni MT" panose="02070603080606020203" pitchFamily="18" charset="0"/>
          </a:endParaRPr>
        </a:p>
      </dgm:t>
    </dgm:pt>
    <dgm:pt modelId="{0F124717-DDB5-4036-BFFD-4723EB615FFF}" type="parTrans" cxnId="{7E604557-470C-4131-AA87-A3B9B8F2C1D7}">
      <dgm:prSet/>
      <dgm:spPr/>
      <dgm:t>
        <a:bodyPr/>
        <a:lstStyle/>
        <a:p>
          <a:endParaRPr lang="en-US"/>
        </a:p>
      </dgm:t>
    </dgm:pt>
    <dgm:pt modelId="{09128116-346C-49CC-B08E-A60C9095A786}" type="sibTrans" cxnId="{7E604557-470C-4131-AA87-A3B9B8F2C1D7}">
      <dgm:prSet/>
      <dgm:spPr/>
      <dgm:t>
        <a:bodyPr/>
        <a:lstStyle/>
        <a:p>
          <a:endParaRPr lang="en-US"/>
        </a:p>
      </dgm:t>
    </dgm:pt>
    <dgm:pt modelId="{1C25F888-4DAB-462D-8CFA-620073E5B5B2}">
      <dgm:prSet custT="1"/>
      <dgm:spPr/>
      <dgm:t>
        <a:bodyPr/>
        <a:lstStyle/>
        <a:p>
          <a:r>
            <a:rPr lang="hr-HR" sz="1600" dirty="0">
              <a:latin typeface="Bodoni MT" panose="02070603080606020203" pitchFamily="18" charset="0"/>
            </a:rPr>
            <a:t>Manje trenja znači da se manji dio kinetičke energije troši na otpor, što omogućuje brže postizanje maksimalne brzine</a:t>
          </a:r>
          <a:br>
            <a:rPr lang="hr-HR" sz="1600" dirty="0">
              <a:latin typeface="Bodoni MT" panose="02070603080606020203" pitchFamily="18" charset="0"/>
            </a:rPr>
          </a:br>
          <a:endParaRPr lang="en-US" sz="1600" dirty="0">
            <a:latin typeface="Bodoni MT" panose="02070603080606020203" pitchFamily="18" charset="0"/>
          </a:endParaRPr>
        </a:p>
      </dgm:t>
    </dgm:pt>
    <dgm:pt modelId="{0A06D48F-8621-46D6-9F5C-2C40A53A8FD9}" type="parTrans" cxnId="{66EB6F11-6EEF-4BFB-BF6D-278CC44BA08E}">
      <dgm:prSet/>
      <dgm:spPr/>
      <dgm:t>
        <a:bodyPr/>
        <a:lstStyle/>
        <a:p>
          <a:endParaRPr lang="en-US"/>
        </a:p>
      </dgm:t>
    </dgm:pt>
    <dgm:pt modelId="{C3411EA9-A260-457A-BB8A-AE645CA09E1E}" type="sibTrans" cxnId="{66EB6F11-6EEF-4BFB-BF6D-278CC44BA08E}">
      <dgm:prSet/>
      <dgm:spPr/>
      <dgm:t>
        <a:bodyPr/>
        <a:lstStyle/>
        <a:p>
          <a:endParaRPr lang="en-US"/>
        </a:p>
      </dgm:t>
    </dgm:pt>
    <dgm:pt modelId="{BF9C0DA0-3D4F-49B3-8AEE-7BFCF92CDC64}" type="pres">
      <dgm:prSet presAssocID="{3199B3EC-3FD1-4300-AD05-68CD8D055D13}" presName="matrix" presStyleCnt="0">
        <dgm:presLayoutVars>
          <dgm:chMax val="1"/>
          <dgm:dir/>
          <dgm:resizeHandles val="exact"/>
        </dgm:presLayoutVars>
      </dgm:prSet>
      <dgm:spPr/>
    </dgm:pt>
    <dgm:pt modelId="{FDA8C4EC-6BC0-4BDB-928F-5FB45DF68562}" type="pres">
      <dgm:prSet presAssocID="{3199B3EC-3FD1-4300-AD05-68CD8D055D13}" presName="axisShape" presStyleLbl="bgShp" presStyleIdx="0" presStyleCnt="1"/>
      <dgm:spPr/>
    </dgm:pt>
    <dgm:pt modelId="{F694433B-6BC3-4916-B0BC-71C5D063EF75}" type="pres">
      <dgm:prSet presAssocID="{3199B3EC-3FD1-4300-AD05-68CD8D055D13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BC5E8D6-21A6-4409-972B-CA4EEB8CB9CD}" type="pres">
      <dgm:prSet presAssocID="{3199B3EC-3FD1-4300-AD05-68CD8D055D13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47834B0-3348-4EC9-A485-FA67D96B92A9}" type="pres">
      <dgm:prSet presAssocID="{3199B3EC-3FD1-4300-AD05-68CD8D055D13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BDB4578-E804-480E-8CD7-3506CF50BE3B}" type="pres">
      <dgm:prSet presAssocID="{3199B3EC-3FD1-4300-AD05-68CD8D055D13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6EB6F11-6EEF-4BFB-BF6D-278CC44BA08E}" srcId="{3199B3EC-3FD1-4300-AD05-68CD8D055D13}" destId="{1C25F888-4DAB-462D-8CFA-620073E5B5B2}" srcOrd="3" destOrd="0" parTransId="{0A06D48F-8621-46D6-9F5C-2C40A53A8FD9}" sibTransId="{C3411EA9-A260-457A-BB8A-AE645CA09E1E}"/>
    <dgm:cxn modelId="{54E11D22-B22B-4CC1-BDC6-99865083F73A}" type="presOf" srcId="{86AD077D-9C77-480C-91AD-128D594DFA2C}" destId="{1BC5E8D6-21A6-4409-972B-CA4EEB8CB9CD}" srcOrd="0" destOrd="0" presId="urn:microsoft.com/office/officeart/2005/8/layout/matrix2"/>
    <dgm:cxn modelId="{EA06A923-9224-4D3C-924E-C9DE985A6036}" type="presOf" srcId="{B328ED65-AA7D-4A32-A689-4D6948BE638D}" destId="{547834B0-3348-4EC9-A485-FA67D96B92A9}" srcOrd="0" destOrd="0" presId="urn:microsoft.com/office/officeart/2005/8/layout/matrix2"/>
    <dgm:cxn modelId="{52EB6460-FC78-46E2-BCE3-79FAF669A318}" type="presOf" srcId="{708EF868-6977-4D4D-B15F-F57E8AD269FC}" destId="{F694433B-6BC3-4916-B0BC-71C5D063EF75}" srcOrd="0" destOrd="0" presId="urn:microsoft.com/office/officeart/2005/8/layout/matrix2"/>
    <dgm:cxn modelId="{8F2E456B-BCE1-4129-8920-5F4B891FB704}" srcId="{3199B3EC-3FD1-4300-AD05-68CD8D055D13}" destId="{708EF868-6977-4D4D-B15F-F57E8AD269FC}" srcOrd="0" destOrd="0" parTransId="{CEBED7CB-4211-4D06-969E-D8CDD58FB298}" sibTransId="{0C593FD2-C255-425E-9D55-4CA6B68FEB69}"/>
    <dgm:cxn modelId="{7E604557-470C-4131-AA87-A3B9B8F2C1D7}" srcId="{3199B3EC-3FD1-4300-AD05-68CD8D055D13}" destId="{B328ED65-AA7D-4A32-A689-4D6948BE638D}" srcOrd="2" destOrd="0" parTransId="{0F124717-DDB5-4036-BFFD-4723EB615FFF}" sibTransId="{09128116-346C-49CC-B08E-A60C9095A786}"/>
    <dgm:cxn modelId="{F7550FBC-2671-4FB2-B532-66C45D3805DD}" srcId="{3199B3EC-3FD1-4300-AD05-68CD8D055D13}" destId="{86AD077D-9C77-480C-91AD-128D594DFA2C}" srcOrd="1" destOrd="0" parTransId="{D9EE2402-3E60-4A26-A52D-14803A10F857}" sibTransId="{48AC25FB-8AE9-4E50-B8C2-8DD8A5CC41FE}"/>
    <dgm:cxn modelId="{A59EBEDD-9E62-4CDA-A683-65B5BEB49E77}" type="presOf" srcId="{1C25F888-4DAB-462D-8CFA-620073E5B5B2}" destId="{DBDB4578-E804-480E-8CD7-3506CF50BE3B}" srcOrd="0" destOrd="0" presId="urn:microsoft.com/office/officeart/2005/8/layout/matrix2"/>
    <dgm:cxn modelId="{C090E4FA-F026-43C2-87A7-FC8D7B6C1AD1}" type="presOf" srcId="{3199B3EC-3FD1-4300-AD05-68CD8D055D13}" destId="{BF9C0DA0-3D4F-49B3-8AEE-7BFCF92CDC64}" srcOrd="0" destOrd="0" presId="urn:microsoft.com/office/officeart/2005/8/layout/matrix2"/>
    <dgm:cxn modelId="{FA4EB770-3591-4EE0-B9CD-7BADAB360C53}" type="presParOf" srcId="{BF9C0DA0-3D4F-49B3-8AEE-7BFCF92CDC64}" destId="{FDA8C4EC-6BC0-4BDB-928F-5FB45DF68562}" srcOrd="0" destOrd="0" presId="urn:microsoft.com/office/officeart/2005/8/layout/matrix2"/>
    <dgm:cxn modelId="{BBE835BC-488C-44B1-BADB-2319932A4ED7}" type="presParOf" srcId="{BF9C0DA0-3D4F-49B3-8AEE-7BFCF92CDC64}" destId="{F694433B-6BC3-4916-B0BC-71C5D063EF75}" srcOrd="1" destOrd="0" presId="urn:microsoft.com/office/officeart/2005/8/layout/matrix2"/>
    <dgm:cxn modelId="{461EE98F-6C2F-43C6-AD4C-7CCB275333A1}" type="presParOf" srcId="{BF9C0DA0-3D4F-49B3-8AEE-7BFCF92CDC64}" destId="{1BC5E8D6-21A6-4409-972B-CA4EEB8CB9CD}" srcOrd="2" destOrd="0" presId="urn:microsoft.com/office/officeart/2005/8/layout/matrix2"/>
    <dgm:cxn modelId="{3B0BDA25-C86F-4B3C-869A-B483CDC18FA9}" type="presParOf" srcId="{BF9C0DA0-3D4F-49B3-8AEE-7BFCF92CDC64}" destId="{547834B0-3348-4EC9-A485-FA67D96B92A9}" srcOrd="3" destOrd="0" presId="urn:microsoft.com/office/officeart/2005/8/layout/matrix2"/>
    <dgm:cxn modelId="{525A2377-B9EE-4515-91C0-4A3711EA388F}" type="presParOf" srcId="{BF9C0DA0-3D4F-49B3-8AEE-7BFCF92CDC64}" destId="{DBDB4578-E804-480E-8CD7-3506CF50BE3B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8C4EC-6BC0-4BDB-928F-5FB45DF68562}">
      <dsp:nvSpPr>
        <dsp:cNvPr id="0" name=""/>
        <dsp:cNvSpPr/>
      </dsp:nvSpPr>
      <dsp:spPr>
        <a:xfrm>
          <a:off x="2975279" y="0"/>
          <a:ext cx="5025172" cy="5025172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694433B-6BC3-4916-B0BC-71C5D063EF75}">
      <dsp:nvSpPr>
        <dsp:cNvPr id="0" name=""/>
        <dsp:cNvSpPr/>
      </dsp:nvSpPr>
      <dsp:spPr>
        <a:xfrm>
          <a:off x="3301915" y="326636"/>
          <a:ext cx="2010068" cy="20100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 err="1">
              <a:latin typeface="Bodoni MT" panose="02070603080606020203" pitchFamily="18" charset="0"/>
            </a:rPr>
            <a:t>Regelacija</a:t>
          </a:r>
          <a:r>
            <a:rPr lang="hr-HR" sz="1800" kern="1200" dirty="0">
              <a:latin typeface="Bodoni MT" panose="02070603080606020203" pitchFamily="18" charset="0"/>
            </a:rPr>
            <a:t> pod pritiskom oštrice stvara tanak sloj tekuće vode između klizaljke i leda</a:t>
          </a:r>
          <a:endParaRPr lang="en-US" sz="1800" kern="1200" dirty="0">
            <a:latin typeface="Bodoni MT" panose="02070603080606020203" pitchFamily="18" charset="0"/>
          </a:endParaRPr>
        </a:p>
      </dsp:txBody>
      <dsp:txXfrm>
        <a:off x="3400038" y="424759"/>
        <a:ext cx="1813822" cy="1813822"/>
      </dsp:txXfrm>
    </dsp:sp>
    <dsp:sp modelId="{1BC5E8D6-21A6-4409-972B-CA4EEB8CB9CD}">
      <dsp:nvSpPr>
        <dsp:cNvPr id="0" name=""/>
        <dsp:cNvSpPr/>
      </dsp:nvSpPr>
      <dsp:spPr>
        <a:xfrm>
          <a:off x="5663746" y="326636"/>
          <a:ext cx="2010068" cy="20100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Bodoni MT" panose="02070603080606020203" pitchFamily="18" charset="0"/>
            </a:rPr>
            <a:t>Zahvaljujući njemu, suho trenje prelazi u viskozno trenje</a:t>
          </a:r>
          <a:endParaRPr lang="en-US" sz="1800" kern="1200" dirty="0">
            <a:latin typeface="Bodoni MT" panose="02070603080606020203" pitchFamily="18" charset="0"/>
          </a:endParaRPr>
        </a:p>
      </dsp:txBody>
      <dsp:txXfrm>
        <a:off x="5761869" y="424759"/>
        <a:ext cx="1813822" cy="1813822"/>
      </dsp:txXfrm>
    </dsp:sp>
    <dsp:sp modelId="{547834B0-3348-4EC9-A485-FA67D96B92A9}">
      <dsp:nvSpPr>
        <dsp:cNvPr id="0" name=""/>
        <dsp:cNvSpPr/>
      </dsp:nvSpPr>
      <dsp:spPr>
        <a:xfrm>
          <a:off x="3301915" y="2688467"/>
          <a:ext cx="2010068" cy="20100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Bodoni MT" panose="02070603080606020203" pitchFamily="18" charset="0"/>
            </a:rPr>
            <a:t>Što je sloj vode ujednačeniji, to je koeficijent trenja manji, što omogućuje "lebdenje" po površini</a:t>
          </a:r>
          <a:endParaRPr lang="en-US" sz="1800" kern="1200" dirty="0">
            <a:latin typeface="Bodoni MT" panose="02070603080606020203" pitchFamily="18" charset="0"/>
          </a:endParaRPr>
        </a:p>
      </dsp:txBody>
      <dsp:txXfrm>
        <a:off x="3400038" y="2786590"/>
        <a:ext cx="1813822" cy="1813822"/>
      </dsp:txXfrm>
    </dsp:sp>
    <dsp:sp modelId="{DBDB4578-E804-480E-8CD7-3506CF50BE3B}">
      <dsp:nvSpPr>
        <dsp:cNvPr id="0" name=""/>
        <dsp:cNvSpPr/>
      </dsp:nvSpPr>
      <dsp:spPr>
        <a:xfrm>
          <a:off x="5663746" y="2688467"/>
          <a:ext cx="2010068" cy="20100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latin typeface="Bodoni MT" panose="02070603080606020203" pitchFamily="18" charset="0"/>
            </a:rPr>
            <a:t>Manje trenja znači da se manji dio kinetičke energije troši na otpor, što omogućuje brže postizanje maksimalne brzine</a:t>
          </a:r>
          <a:br>
            <a:rPr lang="hr-HR" sz="1600" kern="1200" dirty="0">
              <a:latin typeface="Bodoni MT" panose="02070603080606020203" pitchFamily="18" charset="0"/>
            </a:rPr>
          </a:br>
          <a:endParaRPr lang="en-US" sz="1600" kern="1200" dirty="0">
            <a:latin typeface="Bodoni MT" panose="02070603080606020203" pitchFamily="18" charset="0"/>
          </a:endParaRPr>
        </a:p>
      </dsp:txBody>
      <dsp:txXfrm>
        <a:off x="5761869" y="2786590"/>
        <a:ext cx="1813822" cy="1813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6BFACD-2464-16EC-A726-EFC3AAECE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2028B36-32DC-755E-F7A6-5E48C8EA80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5A990D2-D946-E4F4-FC8C-6B1B6793C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0BB7-8F5E-4CC0-AFC4-D3D2A6134AA5}" type="datetimeFigureOut">
              <a:rPr lang="hr-HR" smtClean="0"/>
              <a:t>8.3.2026.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316E8CC-0E8A-E57A-A172-A09328FE5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2B06695-9380-32E2-E1CA-F58A6BD09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B067-72FD-4518-922D-C62B73FD2C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39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13A728-DFB4-AD4E-73AF-951B685C6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4F10219-E22C-B676-EFB6-DCE9D9D2B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DA8A418-F64C-FA99-1433-C5FF8485A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0BB7-8F5E-4CC0-AFC4-D3D2A6134AA5}" type="datetimeFigureOut">
              <a:rPr lang="hr-HR" smtClean="0"/>
              <a:t>8.3.2026.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2CD6151-2116-0479-6EF5-C0B2B6A7E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73C5E44-4016-1408-E3C9-B2DCF7379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B067-72FD-4518-922D-C62B73FD2C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466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70F8755-0B3B-34E9-953B-B07C41911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86F0C75-832D-9A02-49F5-B11C48FC6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B90C6F-928A-CDDC-1AA5-88D8D1392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0BB7-8F5E-4CC0-AFC4-D3D2A6134AA5}" type="datetimeFigureOut">
              <a:rPr lang="hr-HR" smtClean="0"/>
              <a:t>8.3.2026.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73CB50B-C4BA-28E7-21D0-3F430166E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A9C8DAE-28A0-D51F-16DF-8242C3B5A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B067-72FD-4518-922D-C62B73FD2C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621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FF030C-A3D6-13AD-FD85-60AF0EDDC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2BA0133-7117-1F14-EAD8-AFF4850A5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985EC15-A862-1B2A-11F2-8BFF1E8C2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0BB7-8F5E-4CC0-AFC4-D3D2A6134AA5}" type="datetimeFigureOut">
              <a:rPr lang="hr-HR" smtClean="0"/>
              <a:t>8.3.2026.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DEE9479-076F-E93F-ED63-10FD9509C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B54096B-0394-22E2-C706-239FF9A01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B067-72FD-4518-922D-C62B73FD2C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929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4C2866-7C93-47D3-BE89-76F7CD21B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5905B17-5D42-9B58-B1EB-EB70013DF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75960C8-2CB3-51C6-20EB-4B85FC108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0BB7-8F5E-4CC0-AFC4-D3D2A6134AA5}" type="datetimeFigureOut">
              <a:rPr lang="hr-HR" smtClean="0"/>
              <a:t>8.3.2026.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BB665A3-BD5A-FD7F-01EE-951186F2F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CFCCC60-BCC6-93D9-8F47-E3C377513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B067-72FD-4518-922D-C62B73FD2C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543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606880-4E65-F1C4-5AEB-F9F6704BC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9F9C8F3-C2FE-CA1A-2D28-D947DB96D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E39F731-17B9-0D4F-103F-BA28B4E6A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DB9FB66-DCCA-7742-B4F2-9002E6118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0BB7-8F5E-4CC0-AFC4-D3D2A6134AA5}" type="datetimeFigureOut">
              <a:rPr lang="hr-HR" smtClean="0"/>
              <a:t>8.3.2026.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033CD0D-7ABF-4261-D8DC-3FA18534C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27D1DD9-8932-644D-32D5-F10C58456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B067-72FD-4518-922D-C62B73FD2C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669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869660-592B-7E0C-D631-429000233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371BFEB-18D1-DE39-2C94-3967010D0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930CCC1-0A70-8773-D585-614F1818F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FBEEDCD-FB78-A7EB-AFCE-A1CBCD0772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431AEE5-F2A1-B7DA-1B4B-AEDBC594F0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3570820D-A11D-2317-3961-9A29717D0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0BB7-8F5E-4CC0-AFC4-D3D2A6134AA5}" type="datetimeFigureOut">
              <a:rPr lang="hr-HR" smtClean="0"/>
              <a:t>8.3.2026.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1770838-B278-579F-D5D7-A7100CC98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523AE090-6D70-351A-47ED-8ED4D2242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B067-72FD-4518-922D-C62B73FD2C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101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DFF857-2AAB-5F66-256E-6752C49C9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66B11363-9E60-2D92-03B4-DD5E553B7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0BB7-8F5E-4CC0-AFC4-D3D2A6134AA5}" type="datetimeFigureOut">
              <a:rPr lang="hr-HR" smtClean="0"/>
              <a:t>8.3.2026.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65F90D4-2C56-F3D0-28AC-F01C3690F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08A13BC2-FA2D-66C1-4A51-3326EF172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B067-72FD-4518-922D-C62B73FD2C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115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CF7D1BE5-3C18-A3D3-3C5F-B24AAA610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0BB7-8F5E-4CC0-AFC4-D3D2A6134AA5}" type="datetimeFigureOut">
              <a:rPr lang="hr-HR" smtClean="0"/>
              <a:t>8.3.2026.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9B7696E-21DB-A5C8-5AF1-1A5CA64BA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E45A4FC-B29C-9752-1BDD-A0C0252FD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B067-72FD-4518-922D-C62B73FD2C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498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C1C07E-CADE-9232-58BB-D98D845E7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7B0A21-6254-6A24-F5AC-ABCAE0878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77FB979-9863-C8B5-0187-ACC881A50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7A32102-E184-17D0-C8E8-918153397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0BB7-8F5E-4CC0-AFC4-D3D2A6134AA5}" type="datetimeFigureOut">
              <a:rPr lang="hr-HR" smtClean="0"/>
              <a:t>8.3.2026.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1FCF2AA-5EAD-4982-DD11-CA4B51213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5B6FE3C-54C7-B175-96CF-2B369052F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B067-72FD-4518-922D-C62B73FD2C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214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419CE8-3D96-855D-A57D-1085596E3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9AFB2AB3-AB82-A00A-64C7-F412F30038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7609E6C-02F4-6116-2247-3CDFC8568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80D96EB-3C9E-8512-F806-E7FC5F0B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0BB7-8F5E-4CC0-AFC4-D3D2A6134AA5}" type="datetimeFigureOut">
              <a:rPr lang="hr-HR" smtClean="0"/>
              <a:t>8.3.2026.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C6F81D7-6F2B-38E1-0095-226768981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170E351-192F-85BB-8332-A9FD50B86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B067-72FD-4518-922D-C62B73FD2C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932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C8099DB1-D898-33EC-2C5A-AAF8BF490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57B3F74-6631-D23B-D192-31186C06D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B1A041F-E8ED-EC41-6619-66E8777AF1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0BB7-8F5E-4CC0-AFC4-D3D2A6134AA5}" type="datetimeFigureOut">
              <a:rPr lang="hr-HR" smtClean="0"/>
              <a:t>8.3.2026.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D5813BB-0A35-6A4C-37C7-89B0B2A700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0491D88-15EB-CD6B-9720-7434235AE3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EB067-72FD-4518-922D-C62B73FD2C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245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9zi_73pm1Q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mnkQ2ytlO8?feature=oembed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yh9RbU6ycc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Moment_inercije#:~:text=Moment%20inercije%20*%20Newtonova%20mehanika%20(vektorska%20mehanika)%20*%20analiti%C4%8Dka%20mehanika:%20Lagrangeova%20mehanika.%20Hamiltonova%20mehanika." TargetMode="External"/><Relationship Id="rId7" Type="http://schemas.openxmlformats.org/officeDocument/2006/relationships/hyperlink" Target="https://enciklopedija.hr/clanak/kutna-akceleracija" TargetMode="External"/><Relationship Id="rId2" Type="http://schemas.openxmlformats.org/officeDocument/2006/relationships/hyperlink" Target="https://www.enciklopedija.hr/clanak/moment-inercije#:~:text=moment%20inercije%20%2D%20Hrvatska%20enciklopedija.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ciklopedija.hr/clanak/kutna-brzina" TargetMode="External"/><Relationship Id="rId5" Type="http://schemas.openxmlformats.org/officeDocument/2006/relationships/hyperlink" Target="https://www.fer.unizg.hr/_download/repository/2018-7a.pdf" TargetMode="External"/><Relationship Id="rId4" Type="http://schemas.openxmlformats.org/officeDocument/2006/relationships/hyperlink" Target="https://www.enciklopedija.hr/clanak/regelacij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6PuutIm5h4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9">
            <a:extLst>
              <a:ext uri="{FF2B5EF4-FFF2-40B4-BE49-F238E27FC236}">
                <a16:creationId xmlns:a16="http://schemas.microsoft.com/office/drawing/2014/main" id="{1FEC590B-3306-47E9-BD67-97F3F761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54F87DBC-E43C-4CE4-A8C5-61E3D6819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Color">
              <a:extLst>
                <a:ext uri="{FF2B5EF4-FFF2-40B4-BE49-F238E27FC236}">
                  <a16:creationId xmlns:a16="http://schemas.microsoft.com/office/drawing/2014/main" id="{CD39A88A-7F84-4ACA-877B-E28BC26CD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3" name="Group 13">
            <a:extLst>
              <a:ext uri="{FF2B5EF4-FFF2-40B4-BE49-F238E27FC236}">
                <a16:creationId xmlns:a16="http://schemas.microsoft.com/office/drawing/2014/main" id="{A47AAF5E-1692-48C9-98FB-6432BF0B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F36A26D-E71D-4663-B197-8B7BFA37A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Freeform: Shape 15">
              <a:extLst>
                <a:ext uri="{FF2B5EF4-FFF2-40B4-BE49-F238E27FC236}">
                  <a16:creationId xmlns:a16="http://schemas.microsoft.com/office/drawing/2014/main" id="{8A821CEB-DA96-4952-93B9-81F9C42BA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C8EDE0-D69B-4F65-9AB7-DDE7EAD78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Freeform: Shape 17">
              <a:extLst>
                <a:ext uri="{FF2B5EF4-FFF2-40B4-BE49-F238E27FC236}">
                  <a16:creationId xmlns:a16="http://schemas.microsoft.com/office/drawing/2014/main" id="{546F0982-BF10-4BF6-842A-F631654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B313509-2128-42CA-81B6-C9EC23E4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589188C-E06E-4F8A-BDD1-02ADF140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B4E610F-FCD0-483F-B9F2-6DF2C28FE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AE96011E-6294-0D08-BF14-448C23D4E7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8" y="611487"/>
            <a:ext cx="10558405" cy="3044335"/>
          </a:xfrm>
        </p:spPr>
        <p:txBody>
          <a:bodyPr anchor="b">
            <a:normAutofit/>
          </a:bodyPr>
          <a:lstStyle/>
          <a:p>
            <a:r>
              <a:rPr lang="hr-HR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UMJETNIČKO KLIZANJE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96FCFA0-DFAA-1591-6416-5C6EBA59A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708" y="3866064"/>
            <a:ext cx="10558405" cy="2234485"/>
          </a:xfrm>
        </p:spPr>
        <p:txBody>
          <a:bodyPr anchor="t">
            <a:normAutofit/>
          </a:bodyPr>
          <a:lstStyle/>
          <a:p>
            <a:r>
              <a:rPr lang="hr-HR" b="1" dirty="0">
                <a:solidFill>
                  <a:schemeClr val="bg1"/>
                </a:solidFill>
                <a:latin typeface="Comic Sans MS" panose="030F0702030302020204" pitchFamily="66" charset="0"/>
              </a:rPr>
              <a:t>Dora Barišić i Barbara </a:t>
            </a:r>
            <a:r>
              <a:rPr lang="hr-HR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Ačkar</a:t>
            </a:r>
            <a:r>
              <a:rPr lang="hr-HR" b="1" dirty="0">
                <a:solidFill>
                  <a:schemeClr val="bg1"/>
                </a:solidFill>
                <a:latin typeface="Comic Sans MS" panose="030F0702030302020204" pitchFamily="66" charset="0"/>
              </a:rPr>
              <a:t> 2.g</a:t>
            </a:r>
          </a:p>
        </p:txBody>
      </p:sp>
    </p:spTree>
    <p:extLst>
      <p:ext uri="{BB962C8B-B14F-4D97-AF65-F5344CB8AC3E}">
        <p14:creationId xmlns:p14="http://schemas.microsoft.com/office/powerpoint/2010/main" val="157169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 Fill">
            <a:extLst>
              <a:ext uri="{FF2B5EF4-FFF2-40B4-BE49-F238E27FC236}">
                <a16:creationId xmlns:a16="http://schemas.microsoft.com/office/drawing/2014/main" id="{7D07B7BC-3270-4CF3-A7AA-0937908A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248F5E6-4377-481A-9615-8B26AF96A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D8552057-9E04-4499-916A-649BB6B51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D1194A2F-4E63-4228-A833-4D86528EA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Mrežni medijski sadržaji 3" title="Scratch Spin">
            <a:hlinkClick r:id="" action="ppaction://media"/>
            <a:extLst>
              <a:ext uri="{FF2B5EF4-FFF2-40B4-BE49-F238E27FC236}">
                <a16:creationId xmlns:a16="http://schemas.microsoft.com/office/drawing/2014/main" id="{5CD92F1D-83C8-5249-EFBF-627D34BF2A7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41741" y="735813"/>
            <a:ext cx="9519144" cy="53798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B0575C58-0677-DBE3-FF38-B8AFA76F2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576072"/>
            <a:ext cx="10377484" cy="1546533"/>
          </a:xfrm>
        </p:spPr>
        <p:txBody>
          <a:bodyPr anchor="t">
            <a:normAutofit/>
          </a:bodyPr>
          <a:lstStyle/>
          <a:p>
            <a:endParaRPr lang="hr-HR" sz="4800">
              <a:solidFill>
                <a:schemeClr val="bg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32F377-8C81-E56A-0FAF-F89A2C8E4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09" y="2197386"/>
            <a:ext cx="4699459" cy="3903163"/>
          </a:xfrm>
        </p:spPr>
        <p:txBody>
          <a:bodyPr anchor="ctr">
            <a:normAutofit/>
          </a:bodyPr>
          <a:lstStyle/>
          <a:p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6043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 Fill">
            <a:extLst>
              <a:ext uri="{FF2B5EF4-FFF2-40B4-BE49-F238E27FC236}">
                <a16:creationId xmlns:a16="http://schemas.microsoft.com/office/drawing/2014/main" id="{7D07B7BC-3270-4CF3-A7AA-0937908A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248F5E6-4377-481A-9615-8B26AF96A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D8552057-9E04-4499-916A-649BB6B51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D1194A2F-4E63-4228-A833-4D86528EA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Mrežni medijski sadržaji 3" title="OpenStax AP Physics Chapter 10: Angular Momentum (Physics Concept Trailer™)">
            <a:hlinkClick r:id="" action="ppaction://media"/>
            <a:extLst>
              <a:ext uri="{FF2B5EF4-FFF2-40B4-BE49-F238E27FC236}">
                <a16:creationId xmlns:a16="http://schemas.microsoft.com/office/drawing/2014/main" id="{8D9F2D6C-428B-C5D8-1197-E6C5C20E635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73470" y="477509"/>
            <a:ext cx="10384465" cy="590932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2986055B-F171-9701-7FC0-246D290C9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576072"/>
            <a:ext cx="10377484" cy="1546533"/>
          </a:xfrm>
        </p:spPr>
        <p:txBody>
          <a:bodyPr anchor="t">
            <a:normAutofit/>
          </a:bodyPr>
          <a:lstStyle/>
          <a:p>
            <a:endParaRPr lang="hr-HR" sz="4800">
              <a:solidFill>
                <a:schemeClr val="bg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2398805-0E01-D662-2D61-9BE1E0A70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09" y="2197386"/>
            <a:ext cx="4699459" cy="3903163"/>
          </a:xfrm>
        </p:spPr>
        <p:txBody>
          <a:bodyPr anchor="ctr">
            <a:normAutofit/>
          </a:bodyPr>
          <a:lstStyle/>
          <a:p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4039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Slide Background Fill">
            <a:extLst>
              <a:ext uri="{FF2B5EF4-FFF2-40B4-BE49-F238E27FC236}">
                <a16:creationId xmlns:a16="http://schemas.microsoft.com/office/drawing/2014/main" id="{9EBF13D5-64BB-423E-9E4C-F3911447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9">
            <a:extLst>
              <a:ext uri="{FF2B5EF4-FFF2-40B4-BE49-F238E27FC236}">
                <a16:creationId xmlns:a16="http://schemas.microsoft.com/office/drawing/2014/main" id="{FEBC7BED-6AA7-4C43-BEE8-A3CB5F8C1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1C89947A-0D9D-4559-A1F6-5F6CD1970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Color Cover">
              <a:extLst>
                <a:ext uri="{FF2B5EF4-FFF2-40B4-BE49-F238E27FC236}">
                  <a16:creationId xmlns:a16="http://schemas.microsoft.com/office/drawing/2014/main" id="{E0255540-1F77-4262-B834-1ED14250F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1" name="Group 13">
            <a:extLst>
              <a:ext uri="{FF2B5EF4-FFF2-40B4-BE49-F238E27FC236}">
                <a16:creationId xmlns:a16="http://schemas.microsoft.com/office/drawing/2014/main" id="{BA19DEE5-2EE5-445A-B461-7D2879B05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FCA5807F-F210-4970-A34F-3573405B4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Color">
              <a:extLst>
                <a:ext uri="{FF2B5EF4-FFF2-40B4-BE49-F238E27FC236}">
                  <a16:creationId xmlns:a16="http://schemas.microsoft.com/office/drawing/2014/main" id="{E9A8BB80-30A6-41EC-BE13-1B088DC3E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3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FB7E8A2E-BAB3-49B7-10C4-AD1800D24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547834"/>
            <a:ext cx="10158984" cy="2274996"/>
          </a:xfrm>
        </p:spPr>
        <p:txBody>
          <a:bodyPr anchor="b">
            <a:normAutofit/>
          </a:bodyPr>
          <a:lstStyle/>
          <a:p>
            <a:r>
              <a:rPr lang="hr-HR" sz="4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Regelacija</a:t>
            </a:r>
            <a:r>
              <a:rPr lang="hr-HR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leda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5698735-DF6D-67A2-F394-F309685AC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134" y="3186303"/>
            <a:ext cx="10158984" cy="2596896"/>
          </a:xfrm>
        </p:spPr>
        <p:txBody>
          <a:bodyPr anchor="t">
            <a:normAutofit lnSpcReduction="10000"/>
          </a:bodyPr>
          <a:lstStyle/>
          <a:p>
            <a:r>
              <a:rPr lang="hr-HR" dirty="0">
                <a:solidFill>
                  <a:schemeClr val="bg1"/>
                </a:solidFill>
                <a:latin typeface="Bodoni MT" panose="02070603080606020203" pitchFamily="18" charset="0"/>
              </a:rPr>
              <a:t>To je fizikalna pojava u kojoj se led tali pod utjecajem povećanog tlaka, a zatim se ponovno smrzava čim taj tlak prestane djelovati</a:t>
            </a:r>
          </a:p>
          <a:p>
            <a:r>
              <a:rPr lang="hr-HR" dirty="0">
                <a:solidFill>
                  <a:schemeClr val="bg1"/>
                </a:solidFill>
                <a:latin typeface="Bodoni MT" panose="02070603080606020203" pitchFamily="18" charset="0"/>
              </a:rPr>
              <a:t>Ova je pojava specifična za tvari poput vode, čija je gustoća u tekućem stanju veća nego u čvrstom stanju</a:t>
            </a:r>
          </a:p>
          <a:p>
            <a:pPr marL="0" indent="0">
              <a:buNone/>
            </a:pPr>
            <a:br>
              <a:rPr lang="hr-HR" dirty="0">
                <a:solidFill>
                  <a:schemeClr val="bg1"/>
                </a:solidFill>
              </a:rPr>
            </a:br>
            <a:endParaRPr lang="hr-HR" dirty="0">
              <a:solidFill>
                <a:schemeClr val="bg1"/>
              </a:solidFill>
            </a:endParaRPr>
          </a:p>
          <a:p>
            <a:endParaRPr lang="hr-H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802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Mrežni medijski sadržaji 3" title="Effect of Pressure on the Melting Point of Ice">
            <a:hlinkClick r:id="" action="ppaction://media"/>
            <a:extLst>
              <a:ext uri="{FF2B5EF4-FFF2-40B4-BE49-F238E27FC236}">
                <a16:creationId xmlns:a16="http://schemas.microsoft.com/office/drawing/2014/main" id="{08DC1C47-41BB-17AA-7D5D-326F8854422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04698" y="620375"/>
            <a:ext cx="10193367" cy="574640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C7FE89A7-477B-7BD2-65B9-77AE8134F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841249"/>
            <a:ext cx="5692953" cy="2587131"/>
          </a:xfrm>
        </p:spPr>
        <p:txBody>
          <a:bodyPr anchor="b">
            <a:normAutofit/>
          </a:bodyPr>
          <a:lstStyle/>
          <a:p>
            <a:endParaRPr lang="hr-HR" sz="4800">
              <a:solidFill>
                <a:schemeClr val="bg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226C2E-5914-8B0D-704F-F48373D00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3" y="3566810"/>
            <a:ext cx="5692953" cy="2651110"/>
          </a:xfrm>
        </p:spPr>
        <p:txBody>
          <a:bodyPr anchor="ctr">
            <a:normAutofit/>
          </a:bodyPr>
          <a:lstStyle/>
          <a:p>
            <a:endParaRPr lang="en-US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870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B585EF-01F0-2ED8-582F-871A1DB8B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atin typeface="Comic Sans MS" panose="030F0702030302020204" pitchFamily="66" charset="0"/>
              </a:rPr>
              <a:t>Povezanost trenja i brzine klizanja s </a:t>
            </a:r>
            <a:r>
              <a:rPr lang="hr-HR" b="1" dirty="0" err="1">
                <a:latin typeface="Comic Sans MS" panose="030F0702030302020204" pitchFamily="66" charset="0"/>
              </a:rPr>
              <a:t>regelacijom</a:t>
            </a:r>
            <a:r>
              <a:rPr lang="hr-HR" b="1" dirty="0">
                <a:latin typeface="Comic Sans MS" panose="030F0702030302020204" pitchFamily="66" charset="0"/>
              </a:rPr>
              <a:t> leda</a:t>
            </a:r>
          </a:p>
        </p:txBody>
      </p:sp>
      <p:graphicFrame>
        <p:nvGraphicFramePr>
          <p:cNvPr id="9" name="Rezervirano mjesto sadržaja 2">
            <a:extLst>
              <a:ext uri="{FF2B5EF4-FFF2-40B4-BE49-F238E27FC236}">
                <a16:creationId xmlns:a16="http://schemas.microsoft.com/office/drawing/2014/main" id="{68786684-45ED-D2DA-A185-D3D581B05B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510344"/>
              </p:ext>
            </p:extLst>
          </p:nvPr>
        </p:nvGraphicFramePr>
        <p:xfrm>
          <a:off x="378069" y="1467703"/>
          <a:ext cx="10975731" cy="5025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684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5BC4BF-0737-0FF7-887A-9BF977C6C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atin typeface="Comic Sans MS" panose="030F0702030302020204" pitchFamily="66" charset="0"/>
              </a:rPr>
              <a:t>Zaključak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5549B84-18C4-60E2-D157-839CA4CF0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99131" cy="4351338"/>
          </a:xfrm>
        </p:spPr>
        <p:txBody>
          <a:bodyPr>
            <a:normAutofit lnSpcReduction="10000"/>
          </a:bodyPr>
          <a:lstStyle/>
          <a:p>
            <a:r>
              <a:rPr lang="hr-HR" dirty="0">
                <a:latin typeface="Bodoni MT" panose="02070603080606020203" pitchFamily="18" charset="0"/>
              </a:rPr>
              <a:t>Proučavanje umjetničkog klizanja kroz fiziku vidimo da to nije samo umjetnički dojam, već jednadžba u pokretu</a:t>
            </a:r>
          </a:p>
          <a:p>
            <a:r>
              <a:rPr lang="hr-HR" dirty="0">
                <a:latin typeface="Bodoni MT" panose="02070603080606020203" pitchFamily="18" charset="0"/>
              </a:rPr>
              <a:t>Po našem mišljenju, upravo to razumijevanje fizike i prevođenje u skokove i figure daje dodatnu vrijednost sportu </a:t>
            </a:r>
          </a:p>
          <a:p>
            <a:r>
              <a:rPr lang="hr-HR" dirty="0">
                <a:latin typeface="Bodoni MT" panose="02070603080606020203" pitchFamily="18" charset="0"/>
              </a:rPr>
              <a:t>Smatramo da je ovo zaista težak sport, jer klizači moraju savršeno manipulirati svim ovim zakonima kako bi postigli izvrsne rezultate </a:t>
            </a:r>
          </a:p>
          <a:p>
            <a:r>
              <a:rPr lang="hr-HR" dirty="0">
                <a:latin typeface="Bodoni MT" panose="02070603080606020203" pitchFamily="18" charset="0"/>
              </a:rPr>
              <a:t>Iza svake figure, skoka i okreta stoje fizikalni zakoni koji to omogućuju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869A3F9-27D8-2A06-4D21-688562D1B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584" y="1764078"/>
            <a:ext cx="3448416" cy="430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9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33E599-FB50-5ABC-3064-524C33216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9571"/>
            <a:ext cx="10515600" cy="1325563"/>
          </a:xfrm>
        </p:spPr>
        <p:txBody>
          <a:bodyPr>
            <a:normAutofit/>
          </a:bodyPr>
          <a:lstStyle/>
          <a:p>
            <a:r>
              <a:rPr lang="hr-HR" sz="6600" b="1" dirty="0">
                <a:latin typeface="Comic Sans MS" panose="030F0702030302020204" pitchFamily="66" charset="0"/>
              </a:rPr>
              <a:t>LITERATURA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6632255-D658-A85E-C7F9-AEFD70830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1956"/>
            <a:ext cx="10515600" cy="4351338"/>
          </a:xfrm>
        </p:spPr>
        <p:txBody>
          <a:bodyPr/>
          <a:lstStyle/>
          <a:p>
            <a:r>
              <a:rPr lang="hr-HR" dirty="0">
                <a:hlinkClick r:id="rId2"/>
              </a:rPr>
              <a:t>moment inercije - Hrvatska enciklopedija</a:t>
            </a:r>
            <a:endParaRPr lang="hr-HR" dirty="0"/>
          </a:p>
          <a:p>
            <a:r>
              <a:rPr lang="hr-HR" dirty="0">
                <a:hlinkClick r:id="rId3"/>
              </a:rPr>
              <a:t>Moment inercije – Wikipedija</a:t>
            </a:r>
            <a:endParaRPr lang="hr-HR" dirty="0"/>
          </a:p>
          <a:p>
            <a:r>
              <a:rPr lang="hr-HR" dirty="0" err="1">
                <a:hlinkClick r:id="rId4"/>
              </a:rPr>
              <a:t>regelacija</a:t>
            </a:r>
            <a:r>
              <a:rPr lang="hr-HR" dirty="0">
                <a:hlinkClick r:id="rId4"/>
              </a:rPr>
              <a:t> - Hrvatska enciklopedija</a:t>
            </a:r>
            <a:endParaRPr lang="hr-HR" dirty="0"/>
          </a:p>
          <a:p>
            <a:r>
              <a:rPr lang="hr-HR" dirty="0">
                <a:hlinkClick r:id="rId5"/>
              </a:rPr>
              <a:t>https://www.fer.unizg.hr/_download/repository/2018-7a.pdf</a:t>
            </a:r>
            <a:endParaRPr lang="hr-HR" dirty="0"/>
          </a:p>
          <a:p>
            <a:r>
              <a:rPr lang="hr-HR" dirty="0">
                <a:hlinkClick r:id="rId6"/>
              </a:rPr>
              <a:t>kutna brzina - Hrvatska enciklopedija</a:t>
            </a:r>
            <a:endParaRPr lang="hr-HR" dirty="0"/>
          </a:p>
          <a:p>
            <a:r>
              <a:rPr lang="hr-HR" dirty="0">
                <a:hlinkClick r:id="rId7"/>
              </a:rPr>
              <a:t>https://enciklopedija.hr/clanak/kutna-akceleracija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5212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738382-AB33-4B9C-45FD-977854FF2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562" y="2835764"/>
            <a:ext cx="10515600" cy="1325563"/>
          </a:xfrm>
        </p:spPr>
        <p:txBody>
          <a:bodyPr>
            <a:noAutofit/>
          </a:bodyPr>
          <a:lstStyle/>
          <a:p>
            <a:r>
              <a:rPr lang="hr-HR" sz="880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HVALA NA PAŽNJI!</a:t>
            </a:r>
            <a:r>
              <a:rPr lang="hr-HR" sz="880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hr-HR" sz="8800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467479E-6861-36E9-266E-6FE677F63EB3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 flipV="1">
            <a:off x="11353800" y="6176962"/>
            <a:ext cx="2170176" cy="964501"/>
          </a:xfrm>
        </p:spPr>
        <p:txBody>
          <a:bodyPr/>
          <a:lstStyle/>
          <a:p>
            <a:endParaRPr lang="hr-HR" i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370519C-E5D9-4013-29BB-B5CA3BD09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22576" cy="309676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68CB7AC-8F91-1FED-7923-F52FF5DB2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438" y="3791712"/>
            <a:ext cx="3066288" cy="3066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623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1476DA-7A39-11AA-6E65-7E5B78ECD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849" y="750767"/>
            <a:ext cx="10515600" cy="1325563"/>
          </a:xfrm>
        </p:spPr>
        <p:txBody>
          <a:bodyPr>
            <a:normAutofit/>
          </a:bodyPr>
          <a:lstStyle/>
          <a:p>
            <a:r>
              <a:rPr lang="hr-HR" sz="5400" b="1" dirty="0">
                <a:latin typeface="Comic Sans MS" panose="030F0702030302020204" pitchFamily="66" charset="0"/>
              </a:rPr>
              <a:t>Uvod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75D1A1C-1A06-7092-95D2-0E7CDC40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278" y="2194902"/>
            <a:ext cx="7989276" cy="4351338"/>
          </a:xfrm>
        </p:spPr>
        <p:txBody>
          <a:bodyPr>
            <a:normAutofit lnSpcReduction="10000"/>
          </a:bodyPr>
          <a:lstStyle/>
          <a:p>
            <a:r>
              <a:rPr lang="hr-HR" sz="3200" dirty="0">
                <a:latin typeface="Bodoni MT" panose="02070603080606020203" pitchFamily="18" charset="0"/>
              </a:rPr>
              <a:t>Umjetničko klizanje </a:t>
            </a:r>
            <a:r>
              <a:rPr lang="hr-HR" sz="3200" dirty="0">
                <a:latin typeface="Bodoni MT" panose="02070603080606020203" pitchFamily="18" charset="0"/>
                <a:sym typeface="Wingdings" panose="05000000000000000000" pitchFamily="2" charset="2"/>
              </a:rPr>
              <a:t> primjer fizike u stvarnom životu</a:t>
            </a:r>
          </a:p>
          <a:p>
            <a:r>
              <a:rPr lang="hr-HR" sz="3200" dirty="0">
                <a:latin typeface="Bodoni MT" panose="02070603080606020203" pitchFamily="18" charset="0"/>
                <a:sym typeface="Wingdings" panose="05000000000000000000" pitchFamily="2" charset="2"/>
              </a:rPr>
              <a:t>Istražit ćemo kako zakoni fizike oblikuju izvedbe u umjetničkom klizanju</a:t>
            </a:r>
          </a:p>
          <a:p>
            <a:r>
              <a:rPr lang="hr-HR" sz="3200" dirty="0">
                <a:latin typeface="Bodoni MT" panose="02070603080606020203" pitchFamily="18" charset="0"/>
                <a:sym typeface="Wingdings" panose="05000000000000000000" pitchFamily="2" charset="2"/>
              </a:rPr>
              <a:t>Razumijevanje fizikalnih sila  lakše izvođenje zahtjevnih figura i skokova</a:t>
            </a:r>
          </a:p>
          <a:p>
            <a:r>
              <a:rPr lang="hr-HR" sz="3200" dirty="0">
                <a:latin typeface="Bodoni MT" panose="02070603080606020203" pitchFamily="18" charset="0"/>
                <a:sym typeface="Wingdings" panose="05000000000000000000" pitchFamily="2" charset="2"/>
              </a:rPr>
              <a:t>Od rotacije u piruetama, preko kutne brzine i akceleracije, pa sve do trenja i ravnoteže na ledu</a:t>
            </a:r>
          </a:p>
          <a:p>
            <a:endParaRPr lang="hr-HR" dirty="0">
              <a:sym typeface="Wingdings" panose="05000000000000000000" pitchFamily="2" charset="2"/>
            </a:endParaRP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1B73551-85D9-47C4-0A30-92EF29D96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9231" y="3990759"/>
            <a:ext cx="3692769" cy="26476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D97E092-0755-1F45-BA0A-8D81A90B0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850" y="43749"/>
            <a:ext cx="4629150" cy="2603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5669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9" name="Group 41">
            <a:extLst>
              <a:ext uri="{FF2B5EF4-FFF2-40B4-BE49-F238E27FC236}">
                <a16:creationId xmlns:a16="http://schemas.microsoft.com/office/drawing/2014/main" id="{2DD5E267-EB6F-47DF-ABEF-2C1BED44D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43" name="Color Cover">
              <a:extLst>
                <a:ext uri="{FF2B5EF4-FFF2-40B4-BE49-F238E27FC236}">
                  <a16:creationId xmlns:a16="http://schemas.microsoft.com/office/drawing/2014/main" id="{4BA86AA3-0623-4268-861E-ADA01A7C07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Color Cover">
              <a:extLst>
                <a:ext uri="{FF2B5EF4-FFF2-40B4-BE49-F238E27FC236}">
                  <a16:creationId xmlns:a16="http://schemas.microsoft.com/office/drawing/2014/main" id="{72692EF2-4C1F-4ED7-9C00-6CF92783E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45">
            <a:extLst>
              <a:ext uri="{FF2B5EF4-FFF2-40B4-BE49-F238E27FC236}">
                <a16:creationId xmlns:a16="http://schemas.microsoft.com/office/drawing/2014/main" id="{66828D02-A05D-412B-9F20-B68E970B9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47" name="Color">
              <a:extLst>
                <a:ext uri="{FF2B5EF4-FFF2-40B4-BE49-F238E27FC236}">
                  <a16:creationId xmlns:a16="http://schemas.microsoft.com/office/drawing/2014/main" id="{A1A8E50E-11DE-480E-A93B-F503760BC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Color">
              <a:extLst>
                <a:ext uri="{FF2B5EF4-FFF2-40B4-BE49-F238E27FC236}">
                  <a16:creationId xmlns:a16="http://schemas.microsoft.com/office/drawing/2014/main" id="{D2E2EE99-89A4-435B-B61A-3C8B5B2B2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Slika 3" descr="Jednoliko kružno gibanje">
            <a:extLst>
              <a:ext uri="{FF2B5EF4-FFF2-40B4-BE49-F238E27FC236}">
                <a16:creationId xmlns:a16="http://schemas.microsoft.com/office/drawing/2014/main" id="{21FB3750-312C-98E9-A1DB-223E44212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026" y="2148629"/>
            <a:ext cx="4571936" cy="2537424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0C3C9482-26AD-21BE-822F-9FD4A27D9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581" y="92227"/>
            <a:ext cx="5501548" cy="2353362"/>
          </a:xfrm>
        </p:spPr>
        <p:txBody>
          <a:bodyPr anchor="b">
            <a:normAutofit/>
          </a:bodyPr>
          <a:lstStyle/>
          <a:p>
            <a:r>
              <a:rPr lang="hr-HR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Kutna brzina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08848C5B-ED6C-0EFD-BB9E-B9F39171F6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4226" y="2726017"/>
                <a:ext cx="5886901" cy="3071984"/>
              </a:xfrm>
            </p:spPr>
            <p:txBody>
              <a:bodyPr anchor="t">
                <a:normAutofit lnSpcReduction="10000"/>
              </a:bodyPr>
              <a:lstStyle/>
              <a:p>
                <a:r>
                  <a:rPr lang="hr-HR" dirty="0">
                    <a:solidFill>
                      <a:schemeClr val="bg1"/>
                    </a:solidFill>
                    <a:latin typeface="Bodoni MT" panose="02070603080606020203" pitchFamily="18" charset="0"/>
                  </a:rPr>
                  <a:t>Vektorska veličina kod kružnog gibanja tijela </a:t>
                </a:r>
              </a:p>
              <a:p>
                <a:r>
                  <a:rPr lang="hr-HR" dirty="0">
                    <a:solidFill>
                      <a:schemeClr val="bg1"/>
                    </a:solidFill>
                    <a:latin typeface="Bodoni MT" panose="02070603080606020203" pitchFamily="18" charset="0"/>
                  </a:rPr>
                  <a:t>Računa se prema formuli </a:t>
                </a:r>
                <a14:m>
                  <m:oMath xmlns:m="http://schemas.openxmlformats.org/officeDocument/2006/math">
                    <m:r>
                      <a:rPr lang="hr-H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𝝎</m:t>
                    </m:r>
                    <m:r>
                      <a:rPr lang="hr-H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hr-H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hr-H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den>
                    </m:f>
                  </m:oMath>
                </a14:m>
                <a:endParaRPr lang="hr-HR" b="1" dirty="0">
                  <a:solidFill>
                    <a:schemeClr val="bg1"/>
                  </a:solidFill>
                  <a:latin typeface="Bodoni MT" panose="02070603080606020203" pitchFamily="18" charset="0"/>
                </a:endParaRPr>
              </a:p>
              <a:p>
                <a:r>
                  <a:rPr lang="hr-HR" dirty="0">
                    <a:solidFill>
                      <a:schemeClr val="bg1"/>
                    </a:solidFill>
                    <a:latin typeface="Bodoni MT" panose="02070603080606020203" pitchFamily="18" charset="0"/>
                  </a:rPr>
                  <a:t>T=period, a 2</a:t>
                </a:r>
                <a:r>
                  <a:rPr lang="el-GR" dirty="0">
                    <a:solidFill>
                      <a:schemeClr val="bg1"/>
                    </a:solidFill>
                  </a:rPr>
                  <a:t>π= </a:t>
                </a:r>
                <a:r>
                  <a:rPr lang="hr-HR" dirty="0">
                    <a:solidFill>
                      <a:schemeClr val="bg1"/>
                    </a:solidFill>
                    <a:latin typeface="Bodoni MT" panose="02070603080606020203" pitchFamily="18" charset="0"/>
                  </a:rPr>
                  <a:t>opisuje puni krug (360°) odnosno 2</a:t>
                </a:r>
                <a:r>
                  <a:rPr lang="el-GR" dirty="0">
                    <a:solidFill>
                      <a:schemeClr val="bg1"/>
                    </a:solidFill>
                  </a:rPr>
                  <a:t>π </a:t>
                </a:r>
                <a:r>
                  <a:rPr lang="hr-HR" dirty="0">
                    <a:solidFill>
                      <a:schemeClr val="bg1"/>
                    </a:solidFill>
                    <a:latin typeface="Bodoni MT" panose="02070603080606020203" pitchFamily="18" charset="0"/>
                  </a:rPr>
                  <a:t>radijana</a:t>
                </a:r>
              </a:p>
              <a:p>
                <a:r>
                  <a:rPr lang="hr-HR" dirty="0">
                    <a:solidFill>
                      <a:schemeClr val="bg1"/>
                    </a:solidFill>
                    <a:latin typeface="Bodoni MT" panose="02070603080606020203" pitchFamily="18" charset="0"/>
                  </a:rPr>
                  <a:t>Mj. jedinica je [</a:t>
                </a:r>
                <a:r>
                  <a:rPr lang="az-Cyrl-AZ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ꙍ</a:t>
                </a:r>
                <a:r>
                  <a:rPr lang="hr-HR" dirty="0">
                    <a:solidFill>
                      <a:schemeClr val="bg1"/>
                    </a:solidFill>
                    <a:latin typeface="Bodoni MT" panose="02070603080606020203" pitchFamily="18" charset="0"/>
                  </a:rPr>
                  <a:t>]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𝑟𝑎𝑑</m:t>
                        </m:r>
                      </m:num>
                      <m:den>
                        <m:r>
                          <a:rPr lang="hr-HR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hr-HR" dirty="0">
                    <a:solidFill>
                      <a:schemeClr val="bg1"/>
                    </a:solidFill>
                    <a:latin typeface="Bodoni MT" panose="02070603080606020203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hr-HR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hr-HR" dirty="0">
                    <a:solidFill>
                      <a:schemeClr val="bg1"/>
                    </a:solidFill>
                    <a:latin typeface="Bodoni MT" panose="02070603080606020203" pitchFamily="18" charset="0"/>
                  </a:rPr>
                  <a:t> </a:t>
                </a:r>
                <a:endParaRPr lang="en-US" dirty="0">
                  <a:solidFill>
                    <a:schemeClr val="bg1"/>
                  </a:solidFill>
                  <a:latin typeface="Bodoni MT" panose="02070603080606020203" pitchFamily="18" charset="0"/>
                </a:endParaRPr>
              </a:p>
              <a:p>
                <a:endParaRPr lang="hr-HR" sz="1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08848C5B-ED6C-0EFD-BB9E-B9F39171F6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4226" y="2726017"/>
                <a:ext cx="5886901" cy="3071984"/>
              </a:xfrm>
              <a:blipFill>
                <a:blip r:embed="rId3"/>
                <a:stretch>
                  <a:fillRect l="-1865" t="-496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2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EBF13D5-64BB-423E-9E4C-F3911447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BC7BED-6AA7-4C43-BEE8-A3CB5F8C1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1C89947A-0D9D-4559-A1F6-5F6CD1970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E0255540-1F77-4262-B834-1ED14250F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A19DEE5-2EE5-445A-B461-7D2879B05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FCA5807F-F210-4970-A34F-3573405B4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E9A8BB80-30A6-41EC-BE13-1B088DC3E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5E2C716C-C78D-D95B-BB3F-AC1DB1924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134" y="622313"/>
            <a:ext cx="10158984" cy="2274996"/>
          </a:xfrm>
        </p:spPr>
        <p:txBody>
          <a:bodyPr anchor="b">
            <a:normAutofit/>
          </a:bodyPr>
          <a:lstStyle/>
          <a:p>
            <a:r>
              <a:rPr lang="hr-HR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Kutna akceleracija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35671346-2B11-9ECA-C57D-6902224834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12134" y="3066792"/>
                <a:ext cx="10158984" cy="2596896"/>
              </a:xfrm>
            </p:spPr>
            <p:txBody>
              <a:bodyPr anchor="t">
                <a:normAutofit lnSpcReduction="10000"/>
              </a:bodyPr>
              <a:lstStyle/>
              <a:p>
                <a:r>
                  <a:rPr lang="hr-HR" sz="2400" dirty="0">
                    <a:solidFill>
                      <a:schemeClr val="bg1"/>
                    </a:solidFill>
                    <a:latin typeface="Bodoni MT" panose="02070603080606020203" pitchFamily="18" charset="0"/>
                  </a:rPr>
                  <a:t>Fizikalna veličina koja opisuje brzinu promjene kutne brzine tijela koje se rotira</a:t>
                </a:r>
              </a:p>
              <a:p>
                <a:r>
                  <a:rPr lang="hr-HR" sz="2400" dirty="0">
                    <a:solidFill>
                      <a:schemeClr val="bg1"/>
                    </a:solidFill>
                    <a:latin typeface="Bodoni MT" panose="02070603080606020203" pitchFamily="18" charset="0"/>
                  </a:rPr>
                  <a:t>Formula je </a:t>
                </a:r>
                <a14:m>
                  <m:oMath xmlns:m="http://schemas.openxmlformats.org/officeDocument/2006/math">
                    <m:r>
                      <a:rPr lang="hr-HR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hr-HR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hr-H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num>
                      <m:den>
                        <m:r>
                          <a:rPr lang="hr-H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hr-H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hr-HR" sz="2400" b="1" dirty="0">
                    <a:solidFill>
                      <a:schemeClr val="bg1"/>
                    </a:solidFill>
                    <a:latin typeface="Bodoni MT" panose="02070603080606020203" pitchFamily="18" charset="0"/>
                  </a:rPr>
                  <a:t> </a:t>
                </a:r>
              </a:p>
              <a:p>
                <a:r>
                  <a:rPr lang="hr-HR" sz="2400" dirty="0">
                    <a:solidFill>
                      <a:schemeClr val="bg1"/>
                    </a:solidFill>
                    <a:latin typeface="Bodoni MT" panose="02070603080606020203" pitchFamily="18" charset="0"/>
                    <a:cs typeface="Calibri" panose="020F0502020204030204" pitchFamily="34" charset="0"/>
                  </a:rPr>
                  <a:t>∆</a:t>
                </a:r>
                <a:r>
                  <a:rPr lang="el-GR" sz="24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ω</a:t>
                </a:r>
                <a:r>
                  <a:rPr lang="hr-HR" sz="2400" dirty="0">
                    <a:solidFill>
                      <a:schemeClr val="bg1"/>
                    </a:solidFill>
                    <a:latin typeface="Bodoni MT" panose="02070603080606020203" pitchFamily="18" charset="0"/>
                    <a:cs typeface="Calibri" panose="020F0502020204030204" pitchFamily="34" charset="0"/>
                  </a:rPr>
                  <a:t> označava promjenu kutne brzine, a ∆t označava vremenski interval u kojem je ta promjena nastala</a:t>
                </a:r>
              </a:p>
              <a:p>
                <a:r>
                  <a:rPr lang="hr-HR" sz="2400" dirty="0">
                    <a:solidFill>
                      <a:schemeClr val="bg1"/>
                    </a:solidFill>
                    <a:latin typeface="Bodoni MT" panose="02070603080606020203" pitchFamily="18" charset="0"/>
                    <a:cs typeface="Calibri" panose="020F0502020204030204" pitchFamily="34" charset="0"/>
                  </a:rPr>
                  <a:t>Mj. jedinica [</a:t>
                </a:r>
                <a:r>
                  <a:rPr lang="el-GR" sz="24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α</a:t>
                </a:r>
                <a:r>
                  <a:rPr lang="hr-HR" sz="2400" dirty="0">
                    <a:solidFill>
                      <a:schemeClr val="bg1"/>
                    </a:solidFill>
                    <a:latin typeface="Bodoni MT" panose="02070603080606020203" pitchFamily="18" charset="0"/>
                    <a:cs typeface="Calibri" panose="020F0502020204030204" pitchFamily="34" charset="0"/>
                  </a:rPr>
                  <a:t>]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hr-HR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𝑟𝑎𝑑</m:t>
                        </m:r>
                      </m:num>
                      <m:den>
                        <m:sSup>
                          <m:sSupPr>
                            <m:ctrlPr>
                              <a:rPr lang="hr-HR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hr-HR" sz="24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hr-HR" sz="24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hr-HR" sz="2400" dirty="0">
                    <a:solidFill>
                      <a:schemeClr val="bg1"/>
                    </a:solidFill>
                    <a:latin typeface="Bodoni MT" panose="02070603080606020203" pitchFamily="18" charset="0"/>
                    <a:cs typeface="Calibri" panose="020F0502020204030204" pitchFamily="34" charset="0"/>
                  </a:rPr>
                  <a:t>  </a:t>
                </a:r>
                <a:endParaRPr lang="hr-HR" sz="2400" dirty="0">
                  <a:solidFill>
                    <a:schemeClr val="bg1"/>
                  </a:solidFill>
                  <a:latin typeface="Bodoni MT" panose="02070603080606020203" pitchFamily="18" charset="0"/>
                </a:endParaRPr>
              </a:p>
            </p:txBody>
          </p:sp>
        </mc:Choice>
        <mc:Fallback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35671346-2B11-9ECA-C57D-6902224834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2134" y="3066792"/>
                <a:ext cx="10158984" cy="2596896"/>
              </a:xfrm>
              <a:blipFill>
                <a:blip r:embed="rId2"/>
                <a:stretch>
                  <a:fillRect l="-780" t="-493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1843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33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CDDA5F8E-BB2C-D297-12C2-F30B76047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418" y="-787180"/>
            <a:ext cx="5129600" cy="5340097"/>
          </a:xfrm>
        </p:spPr>
        <p:txBody>
          <a:bodyPr anchor="ctr">
            <a:normAutofit/>
          </a:bodyPr>
          <a:lstStyle/>
          <a:p>
            <a:r>
              <a:rPr lang="hr-HR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Moment tromosti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6DB9110C-644F-8E8C-05FF-DE9DE0C852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64410" y="841247"/>
                <a:ext cx="4484536" cy="5340097"/>
              </a:xfrm>
            </p:spPr>
            <p:txBody>
              <a:bodyPr anchor="ctr">
                <a:normAutofit lnSpcReduction="10000"/>
              </a:bodyPr>
              <a:lstStyle/>
              <a:p>
                <a:r>
                  <a:rPr lang="hr-HR" sz="2400" dirty="0">
                    <a:solidFill>
                      <a:schemeClr val="tx2"/>
                    </a:solidFill>
                    <a:latin typeface="Bodoni MT" panose="02070603080606020203" pitchFamily="18" charset="0"/>
                  </a:rPr>
                  <a:t>Poznat i kao moment inercije</a:t>
                </a:r>
              </a:p>
              <a:p>
                <a:r>
                  <a:rPr lang="hr-HR" sz="2400" dirty="0">
                    <a:solidFill>
                      <a:schemeClr val="tx2"/>
                    </a:solidFill>
                    <a:latin typeface="Bodoni MT" panose="02070603080606020203" pitchFamily="18" charset="0"/>
                  </a:rPr>
                  <a:t>Fizikalna veličina koja opisuje otpor tijela pri promjeni brzine ili smjera rotacije         što je moment veći to je teže usporiti ili ubrzati tijelo </a:t>
                </a:r>
              </a:p>
              <a:p>
                <a:r>
                  <a:rPr lang="hr-HR" sz="2400" dirty="0">
                    <a:solidFill>
                      <a:schemeClr val="tx2"/>
                    </a:solidFill>
                    <a:latin typeface="Bodoni MT" panose="02070603080606020203" pitchFamily="18" charset="0"/>
                  </a:rPr>
                  <a:t>Za materijalnu točku mase </a:t>
                </a:r>
                <a:r>
                  <a:rPr lang="hr-HR" sz="2400" i="1" dirty="0">
                    <a:solidFill>
                      <a:schemeClr val="tx2"/>
                    </a:solidFill>
                    <a:latin typeface="Bodoni MT" panose="02070603080606020203" pitchFamily="18" charset="0"/>
                  </a:rPr>
                  <a:t>m</a:t>
                </a:r>
                <a:r>
                  <a:rPr lang="hr-HR" sz="2400" dirty="0">
                    <a:solidFill>
                      <a:schemeClr val="tx2"/>
                    </a:solidFill>
                    <a:latin typeface="Bodoni MT" panose="02070603080606020203" pitchFamily="18" charset="0"/>
                  </a:rPr>
                  <a:t> na udaljenosti </a:t>
                </a:r>
                <a:r>
                  <a:rPr lang="hr-HR" sz="2400" i="1" dirty="0">
                    <a:solidFill>
                      <a:schemeClr val="tx2"/>
                    </a:solidFill>
                    <a:latin typeface="Bodoni MT" panose="02070603080606020203" pitchFamily="18" charset="0"/>
                  </a:rPr>
                  <a:t>r</a:t>
                </a:r>
                <a:r>
                  <a:rPr lang="hr-HR" sz="2400" dirty="0">
                    <a:solidFill>
                      <a:schemeClr val="tx2"/>
                    </a:solidFill>
                    <a:latin typeface="Bodoni MT" panose="02070603080606020203" pitchFamily="18" charset="0"/>
                  </a:rPr>
                  <a:t> od osi rotacije moment tromosti iznosi: </a:t>
                </a:r>
              </a:p>
              <a:p>
                <a14:m>
                  <m:oMath xmlns:m="http://schemas.openxmlformats.org/officeDocument/2006/math">
                    <m:r>
                      <a:rPr lang="hr-HR" sz="2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hr-HR" sz="2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2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hr-HR" sz="2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hr-HR" sz="24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hr-HR" sz="24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hr-HR" sz="2400" b="1" dirty="0">
                    <a:solidFill>
                      <a:schemeClr val="tx2"/>
                    </a:solidFill>
                    <a:latin typeface="Bodoni MT" panose="02070603080606020203" pitchFamily="18" charset="0"/>
                  </a:rPr>
                  <a:t> </a:t>
                </a:r>
              </a:p>
              <a:p>
                <a:r>
                  <a:rPr lang="hr-HR" sz="2400" dirty="0">
                    <a:solidFill>
                      <a:schemeClr val="tx2"/>
                    </a:solidFill>
                    <a:latin typeface="Bodoni MT" panose="02070603080606020203" pitchFamily="18" charset="0"/>
                  </a:rPr>
                  <a:t>Mj. Jedinica [</a:t>
                </a:r>
                <a:r>
                  <a:rPr lang="hr-HR" sz="2400" b="1" i="1" dirty="0">
                    <a:solidFill>
                      <a:schemeClr val="tx2"/>
                    </a:solidFill>
                    <a:latin typeface="Bodoni MT" panose="02070603080606020203" pitchFamily="18" charset="0"/>
                  </a:rPr>
                  <a:t>I</a:t>
                </a:r>
                <a:r>
                  <a:rPr lang="hr-HR" sz="2400" dirty="0">
                    <a:solidFill>
                      <a:schemeClr val="tx2"/>
                    </a:solidFill>
                    <a:latin typeface="Bodoni MT" panose="02070603080606020203" pitchFamily="18" charset="0"/>
                  </a:rPr>
                  <a:t>] = kg </a:t>
                </a:r>
                <a:r>
                  <a:rPr lang="hr-HR" sz="2400" dirty="0">
                    <a:solidFill>
                      <a:schemeClr val="tx2"/>
                    </a:solidFill>
                    <a:latin typeface="Bodoni MT" panose="02070603080606020203" pitchFamily="18" charset="0"/>
                    <a:cs typeface="Calibri" panose="020F0502020204030204" pitchFamily="34" charset="0"/>
                  </a:rPr>
                  <a:t>∙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hr-HR" sz="2400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e>
                      <m:sup>
                        <m:r>
                          <a:rPr lang="hr-HR" sz="2400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r-HR" sz="2400" dirty="0">
                    <a:solidFill>
                      <a:schemeClr val="tx2"/>
                    </a:solidFill>
                    <a:latin typeface="Bodoni MT" panose="02070603080606020203" pitchFamily="18" charset="0"/>
                  </a:rPr>
                  <a:t> </a:t>
                </a:r>
              </a:p>
              <a:p>
                <a:r>
                  <a:rPr lang="hr-HR" sz="2400" dirty="0">
                    <a:solidFill>
                      <a:schemeClr val="tx2"/>
                    </a:solidFill>
                    <a:latin typeface="Bodoni MT" panose="02070603080606020203" pitchFamily="18" charset="0"/>
                  </a:rPr>
                  <a:t>Primjer: klizač se brže vrti kada privuče ruke uz tijelo jer time smanjuje svoj moment tromosti</a:t>
                </a:r>
              </a:p>
            </p:txBody>
          </p:sp>
        </mc:Choice>
        <mc:Fallback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6DB9110C-644F-8E8C-05FF-DE9DE0C852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64410" y="841247"/>
                <a:ext cx="4484536" cy="5340097"/>
              </a:xfrm>
              <a:blipFill>
                <a:blip r:embed="rId2"/>
                <a:stretch>
                  <a:fillRect l="-1766" r="-353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trelica: desno 3">
            <a:extLst>
              <a:ext uri="{FF2B5EF4-FFF2-40B4-BE49-F238E27FC236}">
                <a16:creationId xmlns:a16="http://schemas.microsoft.com/office/drawing/2014/main" id="{4A7796C5-D97D-4E91-8231-42A5C3E8A19A}"/>
              </a:ext>
            </a:extLst>
          </p:cNvPr>
          <p:cNvSpPr/>
          <p:nvPr/>
        </p:nvSpPr>
        <p:spPr>
          <a:xfrm>
            <a:off x="9090602" y="2161049"/>
            <a:ext cx="458842" cy="2294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51907A6-ABD0-6993-02E8-F1FB0ABD68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" t="-630" r="-166" b="-630"/>
          <a:stretch>
            <a:fillRect/>
          </a:stretch>
        </p:blipFill>
        <p:spPr bwMode="auto">
          <a:xfrm>
            <a:off x="656708" y="3283739"/>
            <a:ext cx="4638957" cy="297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26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1739CA5-F0F5-48E1-8E8C-F24B7182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3EAD2937-F230-41D4-B9C5-975B129B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CD444A3-C338-4886-B7F1-4BA2AF46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F639C3F-8726-7EE7-810D-CD5233C3A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172" y="960109"/>
            <a:ext cx="9357865" cy="10419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Moment </a:t>
            </a:r>
            <a:r>
              <a:rPr lang="en-US" sz="4000" b="1" kern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sile</a:t>
            </a:r>
            <a:endParaRPr lang="en-US" sz="4000" b="1" kern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00817844-2A0A-A837-7ADF-993D394848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2172" y="2016876"/>
                <a:ext cx="7069015" cy="4069069"/>
              </a:xfrm>
            </p:spPr>
            <p:txBody>
              <a:bodyPr vert="horz" lIns="91440" tIns="45720" rIns="91440" bIns="45720" rtlCol="0">
                <a:noAutofit/>
              </a:bodyPr>
              <a:lstStyle/>
              <a:p>
                <a:r>
                  <a:rPr lang="en-US" sz="1800" dirty="0">
                    <a:latin typeface="Bodoni MT" panose="02070603080606020203" pitchFamily="18" charset="0"/>
                  </a:rPr>
                  <a:t>Fizikalna </a:t>
                </a:r>
                <a:r>
                  <a:rPr lang="en-US" sz="1800" dirty="0" err="1">
                    <a:latin typeface="Bodoni MT" panose="02070603080606020203" pitchFamily="18" charset="0"/>
                  </a:rPr>
                  <a:t>veličina</a:t>
                </a:r>
                <a:r>
                  <a:rPr lang="en-US" sz="1800" dirty="0">
                    <a:latin typeface="Bodoni MT" panose="02070603080606020203" pitchFamily="18" charset="0"/>
                  </a:rPr>
                  <a:t> </a:t>
                </a:r>
                <a:r>
                  <a:rPr lang="en-US" sz="1800" dirty="0" err="1">
                    <a:latin typeface="Bodoni MT" panose="02070603080606020203" pitchFamily="18" charset="0"/>
                  </a:rPr>
                  <a:t>koja</a:t>
                </a:r>
                <a:r>
                  <a:rPr lang="en-US" sz="1800" dirty="0">
                    <a:latin typeface="Bodoni MT" panose="02070603080606020203" pitchFamily="18" charset="0"/>
                  </a:rPr>
                  <a:t> </a:t>
                </a:r>
                <a:r>
                  <a:rPr lang="en-US" sz="1800" dirty="0" err="1">
                    <a:latin typeface="Bodoni MT" panose="02070603080606020203" pitchFamily="18" charset="0"/>
                  </a:rPr>
                  <a:t>opisuje</a:t>
                </a:r>
                <a:r>
                  <a:rPr lang="en-US" sz="1800" dirty="0">
                    <a:latin typeface="Bodoni MT" panose="02070603080606020203" pitchFamily="18" charset="0"/>
                  </a:rPr>
                  <a:t> </a:t>
                </a:r>
                <a:r>
                  <a:rPr lang="en-US" sz="1800" dirty="0" err="1">
                    <a:latin typeface="Bodoni MT" panose="02070603080606020203" pitchFamily="18" charset="0"/>
                  </a:rPr>
                  <a:t>zakretno</a:t>
                </a:r>
                <a:r>
                  <a:rPr lang="en-US" sz="1800" dirty="0">
                    <a:latin typeface="Bodoni MT" panose="02070603080606020203" pitchFamily="18" charset="0"/>
                  </a:rPr>
                  <a:t> </a:t>
                </a:r>
                <a:r>
                  <a:rPr lang="en-US" sz="1800" dirty="0" err="1">
                    <a:latin typeface="Bodoni MT" panose="02070603080606020203" pitchFamily="18" charset="0"/>
                  </a:rPr>
                  <a:t>djelovanje</a:t>
                </a:r>
                <a:r>
                  <a:rPr lang="en-US" sz="1800" dirty="0">
                    <a:latin typeface="Bodoni MT" panose="02070603080606020203" pitchFamily="18" charset="0"/>
                  </a:rPr>
                  <a:t> </a:t>
                </a:r>
                <a:r>
                  <a:rPr lang="en-US" sz="1800" dirty="0" err="1">
                    <a:latin typeface="Bodoni MT" panose="02070603080606020203" pitchFamily="18" charset="0"/>
                  </a:rPr>
                  <a:t>sile</a:t>
                </a:r>
                <a:r>
                  <a:rPr lang="en-US" sz="1800" dirty="0">
                    <a:latin typeface="Bodoni MT" panose="02070603080606020203" pitchFamily="18" charset="0"/>
                  </a:rPr>
                  <a:t> </a:t>
                </a:r>
                <a:r>
                  <a:rPr lang="en-US" sz="1800" dirty="0" err="1">
                    <a:latin typeface="Bodoni MT" panose="02070603080606020203" pitchFamily="18" charset="0"/>
                  </a:rPr>
                  <a:t>na</a:t>
                </a:r>
                <a:r>
                  <a:rPr lang="en-US" sz="1800" dirty="0">
                    <a:latin typeface="Bodoni MT" panose="02070603080606020203" pitchFamily="18" charset="0"/>
                  </a:rPr>
                  <a:t> </a:t>
                </a:r>
                <a:r>
                  <a:rPr lang="en-US" sz="1800" dirty="0" err="1">
                    <a:latin typeface="Bodoni MT" panose="02070603080606020203" pitchFamily="18" charset="0"/>
                  </a:rPr>
                  <a:t>tijelo</a:t>
                </a:r>
                <a:r>
                  <a:rPr lang="en-US" sz="1800" dirty="0">
                    <a:latin typeface="Bodoni MT" panose="02070603080606020203" pitchFamily="18" charset="0"/>
                  </a:rPr>
                  <a:t> </a:t>
                </a:r>
                <a:r>
                  <a:rPr lang="en-US" sz="1800" dirty="0" err="1">
                    <a:latin typeface="Bodoni MT" panose="02070603080606020203" pitchFamily="18" charset="0"/>
                  </a:rPr>
                  <a:t>oko</a:t>
                </a:r>
                <a:r>
                  <a:rPr lang="en-US" sz="1800" dirty="0">
                    <a:latin typeface="Bodoni MT" panose="02070603080606020203" pitchFamily="18" charset="0"/>
                  </a:rPr>
                  <a:t> </a:t>
                </a:r>
                <a:r>
                  <a:rPr lang="en-US" sz="1800" dirty="0" err="1">
                    <a:latin typeface="Bodoni MT" panose="02070603080606020203" pitchFamily="18" charset="0"/>
                  </a:rPr>
                  <a:t>određene</a:t>
                </a:r>
                <a:r>
                  <a:rPr lang="en-US" sz="1800" dirty="0">
                    <a:latin typeface="Bodoni MT" panose="02070603080606020203" pitchFamily="18" charset="0"/>
                  </a:rPr>
                  <a:t> </a:t>
                </a:r>
                <a:r>
                  <a:rPr lang="en-US" sz="1800" dirty="0" err="1">
                    <a:latin typeface="Bodoni MT" panose="02070603080606020203" pitchFamily="18" charset="0"/>
                  </a:rPr>
                  <a:t>točke</a:t>
                </a:r>
                <a:r>
                  <a:rPr lang="en-US" sz="1800" dirty="0">
                    <a:latin typeface="Bodoni MT" panose="02070603080606020203" pitchFamily="18" charset="0"/>
                  </a:rPr>
                  <a:t> </a:t>
                </a:r>
                <a:r>
                  <a:rPr lang="en-US" sz="1800" dirty="0" err="1">
                    <a:latin typeface="Bodoni MT" panose="02070603080606020203" pitchFamily="18" charset="0"/>
                  </a:rPr>
                  <a:t>ili</a:t>
                </a:r>
                <a:r>
                  <a:rPr lang="en-US" sz="1800" dirty="0">
                    <a:latin typeface="Bodoni MT" panose="02070603080606020203" pitchFamily="18" charset="0"/>
                  </a:rPr>
                  <a:t> </a:t>
                </a:r>
                <a:r>
                  <a:rPr lang="en-US" sz="1800" dirty="0" err="1">
                    <a:latin typeface="Bodoni MT" panose="02070603080606020203" pitchFamily="18" charset="0"/>
                  </a:rPr>
                  <a:t>osi</a:t>
                </a:r>
                <a:r>
                  <a:rPr lang="en-US" sz="1800" dirty="0">
                    <a:latin typeface="Bodoni MT" panose="02070603080606020203" pitchFamily="18" charset="0"/>
                  </a:rPr>
                  <a:t> </a:t>
                </a:r>
              </a:p>
              <a:p>
                <a:r>
                  <a:rPr lang="en-US" sz="1800" dirty="0">
                    <a:latin typeface="Bodoni MT" panose="02070603080606020203" pitchFamily="18" charset="0"/>
                  </a:rPr>
                  <a:t>On je </a:t>
                </a:r>
                <a:r>
                  <a:rPr lang="en-US" sz="1800" dirty="0" err="1">
                    <a:latin typeface="Bodoni MT" panose="02070603080606020203" pitchFamily="18" charset="0"/>
                  </a:rPr>
                  <a:t>uzrok</a:t>
                </a:r>
                <a:r>
                  <a:rPr lang="en-US" sz="1800" dirty="0">
                    <a:latin typeface="Bodoni MT" panose="02070603080606020203" pitchFamily="18" charset="0"/>
                  </a:rPr>
                  <a:t> </a:t>
                </a:r>
                <a:r>
                  <a:rPr lang="en-US" sz="1800" dirty="0" err="1">
                    <a:latin typeface="Bodoni MT" panose="02070603080606020203" pitchFamily="18" charset="0"/>
                  </a:rPr>
                  <a:t>kutnog</a:t>
                </a:r>
                <a:r>
                  <a:rPr lang="en-US" sz="1800" dirty="0">
                    <a:latin typeface="Bodoni MT" panose="02070603080606020203" pitchFamily="18" charset="0"/>
                  </a:rPr>
                  <a:t> </a:t>
                </a:r>
                <a:r>
                  <a:rPr lang="en-US" sz="1800" dirty="0" err="1">
                    <a:latin typeface="Bodoni MT" panose="02070603080606020203" pitchFamily="18" charset="0"/>
                  </a:rPr>
                  <a:t>ubrzanja</a:t>
                </a:r>
                <a:r>
                  <a:rPr lang="en-US" sz="1800" dirty="0">
                    <a:latin typeface="Bodoni MT" panose="02070603080606020203" pitchFamily="18" charset="0"/>
                  </a:rPr>
                  <a:t> </a:t>
                </a:r>
                <a:r>
                  <a:rPr lang="en-US" sz="1800" dirty="0" err="1">
                    <a:latin typeface="Bodoni MT" panose="02070603080606020203" pitchFamily="18" charset="0"/>
                  </a:rPr>
                  <a:t>tijela</a:t>
                </a:r>
                <a:r>
                  <a:rPr lang="en-US" sz="1800" dirty="0">
                    <a:latin typeface="Bodoni MT" panose="02070603080606020203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b="1" dirty="0">
                  <a:latin typeface="Bodoni MT" panose="02070603080606020203" pitchFamily="18" charset="0"/>
                </a:endParaRPr>
              </a:p>
              <a:p>
                <a:r>
                  <a:rPr lang="en-US" sz="1800" i="1" dirty="0">
                    <a:latin typeface="Bodoni MT" panose="02070603080606020203" pitchFamily="18" charset="0"/>
                  </a:rPr>
                  <a:t>F</a:t>
                </a:r>
                <a:r>
                  <a:rPr lang="en-US" sz="1800" dirty="0">
                    <a:latin typeface="Bodoni MT" panose="02070603080606020203" pitchFamily="18" charset="0"/>
                  </a:rPr>
                  <a:t> </a:t>
                </a:r>
                <a:r>
                  <a:rPr lang="en-US" sz="1800" dirty="0" err="1">
                    <a:latin typeface="Bodoni MT" panose="02070603080606020203" pitchFamily="18" charset="0"/>
                  </a:rPr>
                  <a:t>označava</a:t>
                </a:r>
                <a:r>
                  <a:rPr lang="en-US" sz="1800" dirty="0">
                    <a:latin typeface="Bodoni MT" panose="02070603080606020203" pitchFamily="18" charset="0"/>
                  </a:rPr>
                  <a:t> </a:t>
                </a:r>
                <a:r>
                  <a:rPr lang="en-US" sz="1800" dirty="0" err="1">
                    <a:latin typeface="Bodoni MT" panose="02070603080606020203" pitchFamily="18" charset="0"/>
                  </a:rPr>
                  <a:t>silu</a:t>
                </a:r>
                <a:r>
                  <a:rPr lang="en-US" sz="1800" dirty="0">
                    <a:latin typeface="Bodoni MT" panose="02070603080606020203" pitchFamily="18" charset="0"/>
                  </a:rPr>
                  <a:t>, a </a:t>
                </a:r>
                <a:r>
                  <a:rPr lang="en-US" sz="1800" i="1" dirty="0">
                    <a:latin typeface="Bodoni MT" panose="02070603080606020203" pitchFamily="18" charset="0"/>
                  </a:rPr>
                  <a:t>d</a:t>
                </a:r>
                <a:r>
                  <a:rPr lang="en-US" sz="1800" dirty="0">
                    <a:latin typeface="Bodoni MT" panose="02070603080606020203" pitchFamily="18" charset="0"/>
                  </a:rPr>
                  <a:t> </a:t>
                </a:r>
                <a:r>
                  <a:rPr lang="en-US" sz="1800" dirty="0" err="1">
                    <a:latin typeface="Bodoni MT" panose="02070603080606020203" pitchFamily="18" charset="0"/>
                  </a:rPr>
                  <a:t>predstavlja</a:t>
                </a:r>
                <a:r>
                  <a:rPr lang="en-US" sz="1800" dirty="0">
                    <a:latin typeface="Bodoni MT" panose="02070603080606020203" pitchFamily="18" charset="0"/>
                  </a:rPr>
                  <a:t> </a:t>
                </a:r>
                <a:r>
                  <a:rPr lang="en-US" sz="1800" dirty="0" err="1">
                    <a:latin typeface="Bodoni MT" panose="02070603080606020203" pitchFamily="18" charset="0"/>
                  </a:rPr>
                  <a:t>krak</a:t>
                </a:r>
                <a:r>
                  <a:rPr lang="en-US" sz="1800" dirty="0">
                    <a:latin typeface="Bodoni MT" panose="02070603080606020203" pitchFamily="18" charset="0"/>
                  </a:rPr>
                  <a:t> </a:t>
                </a:r>
                <a:r>
                  <a:rPr lang="en-US" sz="1800" dirty="0" err="1">
                    <a:latin typeface="Bodoni MT" panose="02070603080606020203" pitchFamily="18" charset="0"/>
                  </a:rPr>
                  <a:t>sile</a:t>
                </a:r>
                <a:r>
                  <a:rPr lang="en-US" sz="1800" dirty="0">
                    <a:latin typeface="Bodoni MT" panose="02070603080606020203" pitchFamily="18" charset="0"/>
                  </a:rPr>
                  <a:t> </a:t>
                </a:r>
                <a:r>
                  <a:rPr lang="en-US" sz="1800" dirty="0" err="1">
                    <a:latin typeface="Bodoni MT" panose="02070603080606020203" pitchFamily="18" charset="0"/>
                  </a:rPr>
                  <a:t>odnosno</a:t>
                </a:r>
                <a:r>
                  <a:rPr lang="hr-HR" sz="1800" dirty="0">
                    <a:latin typeface="Bodoni MT" panose="02070603080606020203" pitchFamily="18" charset="0"/>
                  </a:rPr>
                  <a:t>,</a:t>
                </a:r>
                <a:r>
                  <a:rPr lang="en-US" sz="1800" dirty="0">
                    <a:latin typeface="Bodoni MT" panose="02070603080606020203" pitchFamily="18" charset="0"/>
                  </a:rPr>
                  <a:t> </a:t>
                </a:r>
                <a:r>
                  <a:rPr lang="en-US" sz="1800" dirty="0" err="1">
                    <a:latin typeface="Bodoni MT" panose="02070603080606020203" pitchFamily="18" charset="0"/>
                  </a:rPr>
                  <a:t>najkraću</a:t>
                </a:r>
                <a:r>
                  <a:rPr lang="en-US" sz="1800" dirty="0">
                    <a:latin typeface="Bodoni MT" panose="02070603080606020203" pitchFamily="18" charset="0"/>
                  </a:rPr>
                  <a:t> </a:t>
                </a:r>
                <a:r>
                  <a:rPr lang="en-US" sz="1800" dirty="0" err="1">
                    <a:latin typeface="Bodoni MT" panose="02070603080606020203" pitchFamily="18" charset="0"/>
                  </a:rPr>
                  <a:t>udaljenost</a:t>
                </a:r>
                <a:r>
                  <a:rPr lang="en-US" sz="1800" dirty="0">
                    <a:latin typeface="Bodoni MT" panose="02070603080606020203" pitchFamily="18" charset="0"/>
                  </a:rPr>
                  <a:t> od </a:t>
                </a:r>
                <a:r>
                  <a:rPr lang="en-US" sz="1800" dirty="0" err="1">
                    <a:latin typeface="Bodoni MT" panose="02070603080606020203" pitchFamily="18" charset="0"/>
                  </a:rPr>
                  <a:t>osi</a:t>
                </a:r>
                <a:r>
                  <a:rPr lang="en-US" sz="1800" dirty="0">
                    <a:latin typeface="Bodoni MT" panose="02070603080606020203" pitchFamily="18" charset="0"/>
                  </a:rPr>
                  <a:t> </a:t>
                </a:r>
                <a:r>
                  <a:rPr lang="en-US" sz="1800" dirty="0" err="1">
                    <a:latin typeface="Bodoni MT" panose="02070603080606020203" pitchFamily="18" charset="0"/>
                  </a:rPr>
                  <a:t>rotacije</a:t>
                </a:r>
                <a:r>
                  <a:rPr lang="en-US" sz="1800" dirty="0">
                    <a:latin typeface="Bodoni MT" panose="02070603080606020203" pitchFamily="18" charset="0"/>
                  </a:rPr>
                  <a:t> do </a:t>
                </a:r>
                <a:r>
                  <a:rPr lang="en-US" sz="1800" dirty="0" err="1">
                    <a:latin typeface="Bodoni MT" panose="02070603080606020203" pitchFamily="18" charset="0"/>
                  </a:rPr>
                  <a:t>pravca</a:t>
                </a:r>
                <a:r>
                  <a:rPr lang="en-US" sz="1800" dirty="0">
                    <a:latin typeface="Bodoni MT" panose="02070603080606020203" pitchFamily="18" charset="0"/>
                  </a:rPr>
                  <a:t> </a:t>
                </a:r>
                <a:r>
                  <a:rPr lang="en-US" sz="1800" dirty="0" err="1">
                    <a:latin typeface="Bodoni MT" panose="02070603080606020203" pitchFamily="18" charset="0"/>
                  </a:rPr>
                  <a:t>na</a:t>
                </a:r>
                <a:r>
                  <a:rPr lang="en-US" sz="1800" dirty="0">
                    <a:latin typeface="Bodoni MT" panose="02070603080606020203" pitchFamily="18" charset="0"/>
                  </a:rPr>
                  <a:t> </a:t>
                </a:r>
                <a:r>
                  <a:rPr lang="en-US" sz="1800" dirty="0" err="1">
                    <a:latin typeface="Bodoni MT" panose="02070603080606020203" pitchFamily="18" charset="0"/>
                  </a:rPr>
                  <a:t>kojem</a:t>
                </a:r>
                <a:r>
                  <a:rPr lang="en-US" sz="1800" dirty="0">
                    <a:latin typeface="Bodoni MT" panose="02070603080606020203" pitchFamily="18" charset="0"/>
                  </a:rPr>
                  <a:t> </a:t>
                </a:r>
                <a:r>
                  <a:rPr lang="en-US" sz="1800" dirty="0" err="1">
                    <a:latin typeface="Bodoni MT" panose="02070603080606020203" pitchFamily="18" charset="0"/>
                  </a:rPr>
                  <a:t>djeluje</a:t>
                </a:r>
                <a:r>
                  <a:rPr lang="en-US" sz="1800" dirty="0">
                    <a:latin typeface="Bodoni MT" panose="02070603080606020203" pitchFamily="18" charset="0"/>
                  </a:rPr>
                  <a:t> </a:t>
                </a:r>
                <a:r>
                  <a:rPr lang="en-US" sz="1800" dirty="0" err="1">
                    <a:latin typeface="Bodoni MT" panose="02070603080606020203" pitchFamily="18" charset="0"/>
                  </a:rPr>
                  <a:t>sila</a:t>
                </a:r>
                <a:endParaRPr lang="en-US" sz="1800" dirty="0">
                  <a:latin typeface="Bodoni MT" panose="02070603080606020203" pitchFamily="18" charset="0"/>
                </a:endParaRPr>
              </a:p>
              <a:p>
                <a:r>
                  <a:rPr lang="en-US" sz="1800" dirty="0" err="1">
                    <a:latin typeface="Bodoni MT" panose="02070603080606020203" pitchFamily="18" charset="0"/>
                  </a:rPr>
                  <a:t>Mj</a:t>
                </a:r>
                <a:r>
                  <a:rPr lang="en-US" sz="1800" dirty="0">
                    <a:latin typeface="Bodoni MT" panose="02070603080606020203" pitchFamily="18" charset="0"/>
                  </a:rPr>
                  <a:t>. </a:t>
                </a:r>
                <a:r>
                  <a:rPr lang="en-US" sz="1800" dirty="0" err="1">
                    <a:latin typeface="Bodoni MT" panose="02070603080606020203" pitchFamily="18" charset="0"/>
                  </a:rPr>
                  <a:t>jedinica</a:t>
                </a:r>
                <a:r>
                  <a:rPr lang="en-US" sz="1800" dirty="0">
                    <a:latin typeface="Bodoni MT" panose="02070603080606020203" pitchFamily="18" charset="0"/>
                  </a:rPr>
                  <a:t> [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800" dirty="0">
                    <a:latin typeface="Bodoni MT" panose="02070603080606020203" pitchFamily="18" charset="0"/>
                  </a:rPr>
                  <a:t>] =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800" b="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sz="1800" b="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latin typeface="Bodoni MT" panose="02070603080606020203" pitchFamily="18" charset="0"/>
                  </a:rPr>
                  <a:t> </a:t>
                </a:r>
              </a:p>
              <a:p>
                <a:r>
                  <a:rPr lang="en-US" sz="1800" dirty="0">
                    <a:latin typeface="Bodoni MT" panose="02070603080606020203" pitchFamily="18" charset="0"/>
                  </a:rPr>
                  <a:t>Moment </a:t>
                </a:r>
                <a:r>
                  <a:rPr lang="en-US" sz="1800" dirty="0" err="1">
                    <a:latin typeface="Bodoni MT" panose="02070603080606020203" pitchFamily="18" charset="0"/>
                  </a:rPr>
                  <a:t>sile</a:t>
                </a:r>
                <a:r>
                  <a:rPr lang="en-US" sz="1800" dirty="0">
                    <a:latin typeface="Bodoni MT" panose="02070603080606020203" pitchFamily="18" charset="0"/>
                  </a:rPr>
                  <a:t> </a:t>
                </a:r>
                <a:r>
                  <a:rPr lang="en-US" sz="1800" dirty="0" err="1">
                    <a:latin typeface="Bodoni MT" panose="02070603080606020203" pitchFamily="18" charset="0"/>
                  </a:rPr>
                  <a:t>izravno</a:t>
                </a:r>
                <a:r>
                  <a:rPr lang="en-US" sz="1800" dirty="0">
                    <a:latin typeface="Bodoni MT" panose="02070603080606020203" pitchFamily="18" charset="0"/>
                  </a:rPr>
                  <a:t> je </a:t>
                </a:r>
                <a:r>
                  <a:rPr lang="en-US" sz="1800" dirty="0" err="1">
                    <a:latin typeface="Bodoni MT" panose="02070603080606020203" pitchFamily="18" charset="0"/>
                  </a:rPr>
                  <a:t>povezan</a:t>
                </a:r>
                <a:r>
                  <a:rPr lang="en-US" sz="1800" dirty="0">
                    <a:latin typeface="Bodoni MT" panose="02070603080606020203" pitchFamily="18" charset="0"/>
                  </a:rPr>
                  <a:t> s </a:t>
                </a:r>
                <a:r>
                  <a:rPr lang="en-US" sz="1800" dirty="0" err="1">
                    <a:latin typeface="Bodoni MT" panose="02070603080606020203" pitchFamily="18" charset="0"/>
                  </a:rPr>
                  <a:t>kutnom</a:t>
                </a:r>
                <a:r>
                  <a:rPr lang="en-US" sz="1800" dirty="0">
                    <a:latin typeface="Bodoni MT" panose="02070603080606020203" pitchFamily="18" charset="0"/>
                  </a:rPr>
                  <a:t> </a:t>
                </a:r>
                <a:r>
                  <a:rPr lang="en-US" sz="1800" dirty="0" err="1">
                    <a:latin typeface="Bodoni MT" panose="02070603080606020203" pitchFamily="18" charset="0"/>
                  </a:rPr>
                  <a:t>akceleracijom</a:t>
                </a:r>
                <a:r>
                  <a:rPr lang="en-US" sz="1800" dirty="0">
                    <a:latin typeface="Bodoni MT" panose="02070603080606020203" pitchFamily="18" charset="0"/>
                  </a:rPr>
                  <a:t> </a:t>
                </a:r>
                <a:r>
                  <a:rPr lang="en-US" sz="1800" dirty="0" err="1">
                    <a:latin typeface="Bodoni MT" panose="02070603080606020203" pitchFamily="18" charset="0"/>
                  </a:rPr>
                  <a:t>i</a:t>
                </a:r>
                <a:r>
                  <a:rPr lang="en-US" sz="1800" dirty="0">
                    <a:latin typeface="Bodoni MT" panose="02070603080606020203" pitchFamily="18" charset="0"/>
                  </a:rPr>
                  <a:t> </a:t>
                </a:r>
                <a:r>
                  <a:rPr lang="en-US" sz="1800" dirty="0" err="1">
                    <a:latin typeface="Bodoni MT" panose="02070603080606020203" pitchFamily="18" charset="0"/>
                  </a:rPr>
                  <a:t>momentom</a:t>
                </a:r>
                <a:r>
                  <a:rPr lang="en-US" sz="1800" dirty="0">
                    <a:latin typeface="Bodoni MT" panose="02070603080606020203" pitchFamily="18" charset="0"/>
                  </a:rPr>
                  <a:t> </a:t>
                </a:r>
                <a:r>
                  <a:rPr lang="en-US" sz="1800" dirty="0" err="1">
                    <a:latin typeface="Bodoni MT" panose="02070603080606020203" pitchFamily="18" charset="0"/>
                  </a:rPr>
                  <a:t>tromosti</a:t>
                </a:r>
                <a:r>
                  <a:rPr lang="en-US" sz="1800" dirty="0">
                    <a:latin typeface="Bodoni MT" panose="02070603080606020203" pitchFamily="18" charset="0"/>
                  </a:rPr>
                  <a:t> </a:t>
                </a:r>
                <a:r>
                  <a:rPr lang="en-US" sz="1800" dirty="0" err="1">
                    <a:latin typeface="Bodoni MT" panose="02070603080606020203" pitchFamily="18" charset="0"/>
                  </a:rPr>
                  <a:t>preko</a:t>
                </a:r>
                <a:r>
                  <a:rPr lang="en-US" sz="1800" dirty="0">
                    <a:latin typeface="Bodoni MT" panose="02070603080606020203" pitchFamily="18" charset="0"/>
                  </a:rPr>
                  <a:t> </a:t>
                </a:r>
                <a:r>
                  <a:rPr lang="en-US" sz="1800" dirty="0" err="1">
                    <a:latin typeface="Bodoni MT" panose="02070603080606020203" pitchFamily="18" charset="0"/>
                  </a:rPr>
                  <a:t>osnovne</a:t>
                </a:r>
                <a:r>
                  <a:rPr lang="en-US" sz="1800" dirty="0">
                    <a:latin typeface="Bodoni MT" panose="02070603080606020203" pitchFamily="18" charset="0"/>
                  </a:rPr>
                  <a:t> </a:t>
                </a:r>
                <a:r>
                  <a:rPr lang="en-US" sz="1800" dirty="0" err="1">
                    <a:latin typeface="Bodoni MT" panose="02070603080606020203" pitchFamily="18" charset="0"/>
                  </a:rPr>
                  <a:t>jednadžbe</a:t>
                </a:r>
                <a:r>
                  <a:rPr lang="en-US" sz="1800" dirty="0">
                    <a:latin typeface="Bodoni MT" panose="02070603080606020203" pitchFamily="18" charset="0"/>
                  </a:rPr>
                  <a:t> </a:t>
                </a:r>
                <a:r>
                  <a:rPr lang="en-US" sz="1800" dirty="0" err="1">
                    <a:latin typeface="Bodoni MT" panose="02070603080606020203" pitchFamily="18" charset="0"/>
                  </a:rPr>
                  <a:t>rotacije</a:t>
                </a:r>
                <a:r>
                  <a:rPr lang="en-US" sz="1800" dirty="0">
                    <a:latin typeface="Bodoni MT" panose="02070603080606020203" pitchFamily="18" charset="0"/>
                  </a:rPr>
                  <a:t> </a:t>
                </a:r>
                <a:endParaRPr lang="hr-HR" sz="1800" dirty="0">
                  <a:latin typeface="Bodoni MT" panose="02070603080606020203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hr-HR" sz="1800" b="1" dirty="0"/>
                  <a:t> </a:t>
                </a:r>
              </a:p>
              <a:p>
                <a:r>
                  <a:rPr lang="hr-HR" sz="1800" dirty="0">
                    <a:latin typeface="Bodoni MT" panose="02070603080606020203" pitchFamily="18" charset="0"/>
                  </a:rPr>
                  <a:t>Ako je </a:t>
                </a:r>
                <a:r>
                  <a:rPr lang="hr-HR" sz="1800" i="1" dirty="0">
                    <a:latin typeface="Bodoni MT" panose="02070603080606020203" pitchFamily="18" charset="0"/>
                  </a:rPr>
                  <a:t>M</a:t>
                </a:r>
                <a:r>
                  <a:rPr lang="hr-HR" sz="1800" dirty="0">
                    <a:latin typeface="Bodoni MT" panose="02070603080606020203" pitchFamily="18" charset="0"/>
                  </a:rPr>
                  <a:t>=0 onda se tijelo giba </a:t>
                </a:r>
                <a14:m>
                  <m:oMath xmlns:m="http://schemas.openxmlformats.org/officeDocument/2006/math">
                    <m:r>
                      <a:rPr lang="hr-H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hr-HR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hr-HR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const</m:t>
                    </m:r>
                    <m:r>
                      <a:rPr lang="hr-HR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1800" dirty="0">
                  <a:latin typeface="Bodoni MT" panose="02070603080606020203" pitchFamily="18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Bodoni MT" panose="02070603080606020203" pitchFamily="18" charset="0"/>
                </a:endParaRPr>
              </a:p>
            </p:txBody>
          </p:sp>
        </mc:Choice>
        <mc:Fallback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00817844-2A0A-A837-7ADF-993D394848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2172" y="2016876"/>
                <a:ext cx="7069015" cy="4069069"/>
              </a:xfrm>
              <a:blipFill>
                <a:blip r:embed="rId2"/>
                <a:stretch>
                  <a:fillRect l="-517" t="-194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kstniOkvir 3">
            <a:extLst>
              <a:ext uri="{FF2B5EF4-FFF2-40B4-BE49-F238E27FC236}">
                <a16:creationId xmlns:a16="http://schemas.microsoft.com/office/drawing/2014/main" id="{215CE99C-D34C-9439-05CB-53E800BCBC83}"/>
              </a:ext>
            </a:extLst>
          </p:cNvPr>
          <p:cNvSpPr txBox="1"/>
          <p:nvPr/>
        </p:nvSpPr>
        <p:spPr>
          <a:xfrm>
            <a:off x="6256020" y="2701427"/>
            <a:ext cx="4554501" cy="2699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7560CAE-64F9-10B2-0C02-4D4077054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15443"/>
            <a:ext cx="24558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sr-Latn-RS" altLang="sr-Latn-R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A8848D3-4069-69C3-02CD-1570FFC77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1595"/>
            <a:ext cx="24558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sr-Latn-RS" altLang="sr-Latn-R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23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Slide Background Fill">
            <a:extLst>
              <a:ext uri="{FF2B5EF4-FFF2-40B4-BE49-F238E27FC236}">
                <a16:creationId xmlns:a16="http://schemas.microsoft.com/office/drawing/2014/main" id="{9EBF13D5-64BB-423E-9E4C-F3911447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EBC7BED-6AA7-4C43-BEE8-A3CB5F8C1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1C89947A-0D9D-4559-A1F6-5F6CD1970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E0255540-1F77-4262-B834-1ED14250F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13">
            <a:extLst>
              <a:ext uri="{FF2B5EF4-FFF2-40B4-BE49-F238E27FC236}">
                <a16:creationId xmlns:a16="http://schemas.microsoft.com/office/drawing/2014/main" id="{BA19DEE5-2EE5-445A-B461-7D2879B05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FCA5807F-F210-4970-A34F-3573405B4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E9A8BB80-30A6-41EC-BE13-1B088DC3E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9018E0DE-B03C-F323-A5F1-B7A0ACB6F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335" y="-248123"/>
            <a:ext cx="10158984" cy="2274996"/>
          </a:xfrm>
        </p:spPr>
        <p:txBody>
          <a:bodyPr anchor="b">
            <a:normAutofit/>
          </a:bodyPr>
          <a:lstStyle/>
          <a:p>
            <a:r>
              <a:rPr lang="hr-HR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Kutna količina gibanja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11D13F65-9D4F-197A-CE76-A800CB7EA4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26655" y="2220994"/>
                <a:ext cx="10301122" cy="4038747"/>
              </a:xfrm>
            </p:spPr>
            <p:txBody>
              <a:bodyPr anchor="t">
                <a:noAutofit/>
              </a:bodyPr>
              <a:lstStyle/>
              <a:p>
                <a:r>
                  <a:rPr lang="hr-HR" sz="2400" dirty="0">
                    <a:solidFill>
                      <a:schemeClr val="bg1"/>
                    </a:solidFill>
                    <a:latin typeface="Bodoni MT" panose="02070603080606020203" pitchFamily="18" charset="0"/>
                  </a:rPr>
                  <a:t>Vektorska fizikalna veličina koja opisuje „količinu” rotacijskog gibanja tijela odnosno, kruženje čestice oko rotacijske osi </a:t>
                </a:r>
              </a:p>
              <a:p>
                <a:r>
                  <a:rPr lang="hr-HR" sz="2400" dirty="0">
                    <a:solidFill>
                      <a:schemeClr val="bg1"/>
                    </a:solidFill>
                    <a:latin typeface="Bodoni MT" panose="02070603080606020203" pitchFamily="18" charset="0"/>
                  </a:rPr>
                  <a:t>Formula: </a:t>
                </a:r>
                <a14:m>
                  <m:oMath xmlns:m="http://schemas.openxmlformats.org/officeDocument/2006/math">
                    <m:r>
                      <a:rPr lang="hr-HR" sz="2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hr-HR" sz="2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2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hr-HR" sz="2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r-HR" sz="2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hr-HR" sz="2400" b="0" dirty="0">
                  <a:solidFill>
                    <a:schemeClr val="bg1"/>
                  </a:solidFill>
                  <a:latin typeface="Bodoni MT" panose="02070603080606020203" pitchFamily="18" charset="0"/>
                  <a:ea typeface="Cambria Math" panose="02040503050406030204" pitchFamily="18" charset="0"/>
                </a:endParaRPr>
              </a:p>
              <a:p>
                <a:r>
                  <a:rPr lang="hr-HR" sz="2400" dirty="0">
                    <a:solidFill>
                      <a:schemeClr val="bg1"/>
                    </a:solidFill>
                    <a:latin typeface="Bodoni MT" panose="02070603080606020203" pitchFamily="18" charset="0"/>
                  </a:rPr>
                  <a:t>I označava moment tromosti, a </a:t>
                </a:r>
                <a:r>
                  <a:rPr lang="hr-HR" sz="2400" dirty="0">
                    <a:solidFill>
                      <a:schemeClr val="bg1"/>
                    </a:solidFill>
                    <a:latin typeface="Bodoni MT" panose="02070603080606020203" pitchFamily="18" charset="0"/>
                    <a:cs typeface="Calibri" panose="020F0502020204030204" pitchFamily="34" charset="0"/>
                  </a:rPr>
                  <a:t>ω označava kutnu brzinu</a:t>
                </a:r>
              </a:p>
              <a:p>
                <a:r>
                  <a:rPr lang="hr-HR" sz="2400" dirty="0">
                    <a:solidFill>
                      <a:schemeClr val="bg1"/>
                    </a:solidFill>
                    <a:latin typeface="Bodoni MT" panose="02070603080606020203" pitchFamily="18" charset="0"/>
                    <a:cs typeface="Calibri" panose="020F0502020204030204" pitchFamily="34" charset="0"/>
                  </a:rPr>
                  <a:t>Mj. jedinica [</a:t>
                </a:r>
                <a14:m>
                  <m:oMath xmlns:m="http://schemas.openxmlformats.org/officeDocument/2006/math">
                    <m:r>
                      <a:rPr lang="hr-HR" sz="2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𝐿</m:t>
                    </m:r>
                  </m:oMath>
                </a14:m>
                <a:r>
                  <a:rPr lang="hr-HR" sz="2400" dirty="0">
                    <a:solidFill>
                      <a:schemeClr val="bg1"/>
                    </a:solidFill>
                    <a:latin typeface="Bodoni MT" panose="02070603080606020203" pitchFamily="18" charset="0"/>
                    <a:cs typeface="Calibri" panose="020F0502020204030204" pitchFamily="34" charset="0"/>
                  </a:rPr>
                  <a:t>] = </a:t>
                </a:r>
                <a14:m>
                  <m:oMath xmlns:m="http://schemas.openxmlformats.org/officeDocument/2006/math">
                    <m:r>
                      <a:rPr lang="hr-HR" sz="2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𝑘𝑔</m:t>
                    </m:r>
                    <m:r>
                      <a:rPr lang="hr-HR" sz="2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∙</m:t>
                    </m:r>
                    <m:f>
                      <m:fPr>
                        <m:ctrlPr>
                          <a:rPr lang="hr-HR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HR" sz="24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hr-HR" sz="24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hr-HR" sz="24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hr-HR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den>
                    </m:f>
                  </m:oMath>
                </a14:m>
                <a:endParaRPr lang="hr-HR" sz="2400" dirty="0">
                  <a:solidFill>
                    <a:schemeClr val="bg1"/>
                  </a:solidFill>
                  <a:latin typeface="Bodoni MT" panose="02070603080606020203" pitchFamily="18" charset="0"/>
                </a:endParaRPr>
              </a:p>
              <a:p>
                <a:r>
                  <a:rPr lang="hr-HR" sz="2400" dirty="0">
                    <a:solidFill>
                      <a:schemeClr val="bg1"/>
                    </a:solidFill>
                    <a:latin typeface="Bodoni MT" panose="02070603080606020203" pitchFamily="18" charset="0"/>
                  </a:rPr>
                  <a:t>Ako je ukupni moment duž vanjskih sila jednak nuli </a:t>
                </a:r>
                <a:r>
                  <a:rPr lang="hr-HR" sz="2400" i="1" dirty="0">
                    <a:solidFill>
                      <a:schemeClr val="bg1"/>
                    </a:solidFill>
                    <a:latin typeface="Bodoni MT" panose="02070603080606020203" pitchFamily="18" charset="0"/>
                  </a:rPr>
                  <a:t>M</a:t>
                </a:r>
                <a:r>
                  <a:rPr lang="hr-HR" sz="2400" dirty="0">
                    <a:solidFill>
                      <a:schemeClr val="bg1"/>
                    </a:solidFill>
                    <a:latin typeface="Bodoni MT" panose="02070603080606020203" pitchFamily="18" charset="0"/>
                  </a:rPr>
                  <a:t>=0, onda je kutna količina </a:t>
                </a:r>
                <a14:m>
                  <m:oMath xmlns:m="http://schemas.openxmlformats.org/officeDocument/2006/math">
                    <m:r>
                      <a:rPr lang="hr-HR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hr-HR" sz="2400" dirty="0">
                    <a:solidFill>
                      <a:schemeClr val="bg1"/>
                    </a:solidFill>
                    <a:latin typeface="Bodoni MT" panose="02070603080606020203" pitchFamily="18" charset="0"/>
                  </a:rPr>
                  <a:t> očuvana čime dolazi do zakona očuvanja kutne količine gibanja</a:t>
                </a:r>
              </a:p>
              <a:p>
                <a:r>
                  <a:rPr lang="hr-HR" sz="2400" dirty="0">
                    <a:solidFill>
                      <a:schemeClr val="bg1"/>
                    </a:solidFill>
                    <a:latin typeface="Bodoni MT" panose="02070603080606020203" pitchFamily="18" charset="0"/>
                  </a:rPr>
                  <a:t>Ako je rotacijsko gibanje složeno dolazi do zbrajanja vrijednosti kutne količine gibanja  </a:t>
                </a:r>
                <a:r>
                  <a:rPr lang="hr-HR" sz="2400" dirty="0">
                    <a:solidFill>
                      <a:schemeClr val="bg1"/>
                    </a:solidFill>
                    <a:latin typeface="Bodoni MT" panose="02070603080606020203" pitchFamily="18" charset="0"/>
                    <a:sym typeface="Wingdings" panose="05000000000000000000" pitchFamily="2" charset="2"/>
                  </a:rPr>
                  <a:t></a:t>
                </a:r>
                <a:r>
                  <a:rPr lang="hr-HR" sz="2400" dirty="0">
                    <a:solidFill>
                      <a:schemeClr val="bg1"/>
                    </a:solidFill>
                    <a:latin typeface="Bodoni MT" panose="02070603080606020203" pitchFamily="18" charset="0"/>
                  </a:rPr>
                  <a:t>   </a:t>
                </a:r>
                <a:r>
                  <a:rPr lang="hr-HR" b="1" i="1" dirty="0">
                    <a:solidFill>
                      <a:schemeClr val="bg1"/>
                    </a:solidFill>
                  </a:rPr>
                  <a:t>L</a:t>
                </a:r>
                <a:r>
                  <a:rPr lang="hr-HR" i="1" dirty="0">
                    <a:solidFill>
                      <a:schemeClr val="bg1"/>
                    </a:solidFill>
                  </a:rPr>
                  <a:t> = </a:t>
                </a:r>
                <a:r>
                  <a:rPr lang="hr-HR" b="1" i="1" dirty="0">
                    <a:solidFill>
                      <a:schemeClr val="bg1"/>
                    </a:solidFill>
                  </a:rPr>
                  <a:t>L</a:t>
                </a:r>
                <a:r>
                  <a:rPr lang="hr-HR" i="1" baseline="-25000" dirty="0">
                    <a:solidFill>
                      <a:schemeClr val="bg1"/>
                    </a:solidFill>
                  </a:rPr>
                  <a:t>1</a:t>
                </a:r>
                <a:r>
                  <a:rPr lang="hr-HR" i="1" dirty="0">
                    <a:solidFill>
                      <a:schemeClr val="bg1"/>
                    </a:solidFill>
                  </a:rPr>
                  <a:t> + </a:t>
                </a:r>
                <a:r>
                  <a:rPr lang="hr-HR" b="1" i="1" dirty="0">
                    <a:solidFill>
                      <a:schemeClr val="bg1"/>
                    </a:solidFill>
                  </a:rPr>
                  <a:t>L</a:t>
                </a:r>
                <a:r>
                  <a:rPr lang="hr-HR" i="1" baseline="-25000" dirty="0">
                    <a:solidFill>
                      <a:schemeClr val="bg1"/>
                    </a:solidFill>
                  </a:rPr>
                  <a:t>2</a:t>
                </a:r>
                <a:endParaRPr lang="hr-HR" sz="2400" i="1" dirty="0">
                  <a:solidFill>
                    <a:schemeClr val="bg1"/>
                  </a:solidFill>
                  <a:latin typeface="Bodoni MT" panose="02070603080606020203" pitchFamily="18" charset="0"/>
                </a:endParaRPr>
              </a:p>
              <a:p>
                <a:endParaRPr lang="hr-HR" sz="2400" dirty="0">
                  <a:solidFill>
                    <a:schemeClr val="bg1"/>
                  </a:solidFill>
                  <a:latin typeface="Bodoni MT" panose="02070603080606020203" pitchFamily="18" charset="0"/>
                </a:endParaRPr>
              </a:p>
            </p:txBody>
          </p:sp>
        </mc:Choice>
        <mc:Fallback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11D13F65-9D4F-197A-CE76-A800CB7EA4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6655" y="2220994"/>
                <a:ext cx="10301122" cy="4038747"/>
              </a:xfrm>
              <a:blipFill>
                <a:blip r:embed="rId2"/>
                <a:stretch>
                  <a:fillRect l="-769" t="-2413" b="-150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752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2568A10F-8AA7-2F67-44A2-3DA6D2FA9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hr-HR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Zakon očuvanja kutne količine gibanja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EEBDDFB7-39CA-230F-514D-220860908A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64410" y="841247"/>
                <a:ext cx="4484536" cy="5340097"/>
              </a:xfrm>
            </p:spPr>
            <p:txBody>
              <a:bodyPr anchor="ctr">
                <a:noAutofit/>
              </a:bodyPr>
              <a:lstStyle/>
              <a:p>
                <a:r>
                  <a:rPr lang="hr-HR" sz="2400" dirty="0">
                    <a:solidFill>
                      <a:schemeClr val="tx2"/>
                    </a:solidFill>
                    <a:latin typeface="Bodoni MT" panose="02070603080606020203" pitchFamily="18" charset="0"/>
                  </a:rPr>
                  <a:t>Matematički se to izražava kao </a:t>
                </a:r>
                <a14:m>
                  <m:oMath xmlns:m="http://schemas.openxmlformats.org/officeDocument/2006/math">
                    <m:r>
                      <a:rPr lang="hr-HR" sz="2400" b="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hr-HR" sz="2400" b="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r-HR" sz="2400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hr-HR" sz="2400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2400" b="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hr-HR" sz="2400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hr-HR" sz="2400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2400" b="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r-HR" sz="2400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hr-HR" sz="2400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2400" b="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hr-HR" sz="2400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hr-HR" sz="2400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2400" b="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r-HR" sz="2400" b="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𝑐𝑜𝑛𝑠𝑡</m:t>
                    </m:r>
                    <m:r>
                      <a:rPr lang="hr-HR" sz="2400" b="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hr-HR" sz="2400" dirty="0">
                  <a:solidFill>
                    <a:schemeClr val="tx2"/>
                  </a:solidFill>
                  <a:latin typeface="Bodoni MT" panose="02070603080606020203" pitchFamily="18" charset="0"/>
                </a:endParaRPr>
              </a:p>
              <a:p>
                <a:r>
                  <a:rPr lang="hr-HR" sz="2400" dirty="0">
                    <a:solidFill>
                      <a:schemeClr val="tx2"/>
                    </a:solidFill>
                    <a:latin typeface="Bodoni MT" panose="02070603080606020203" pitchFamily="18" charset="0"/>
                  </a:rPr>
                  <a:t>Moment tromosti i kutna brzina mijenjaju se obrnuto proporcionalno, ako se moment tromosti (</a:t>
                </a:r>
                <a:r>
                  <a:rPr lang="hr-HR" sz="2400" i="1" dirty="0">
                    <a:solidFill>
                      <a:schemeClr val="tx2"/>
                    </a:solidFill>
                    <a:latin typeface="Bodoni MT" panose="02070603080606020203" pitchFamily="18" charset="0"/>
                  </a:rPr>
                  <a:t>I</a:t>
                </a:r>
                <a:r>
                  <a:rPr lang="hr-HR" sz="2400" dirty="0">
                    <a:solidFill>
                      <a:schemeClr val="tx2"/>
                    </a:solidFill>
                    <a:latin typeface="Bodoni MT" panose="02070603080606020203" pitchFamily="18" charset="0"/>
                  </a:rPr>
                  <a:t>) smanji, kutna brzina (</a:t>
                </a:r>
                <a:r>
                  <a:rPr lang="el-GR" sz="2400" i="1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ω</a:t>
                </a:r>
                <a:r>
                  <a:rPr lang="hr-HR" sz="2400" dirty="0">
                    <a:solidFill>
                      <a:schemeClr val="tx2"/>
                    </a:solidFill>
                    <a:latin typeface="Bodoni MT" panose="02070603080606020203" pitchFamily="18" charset="0"/>
                  </a:rPr>
                  <a:t>) će se povećati kako bi njihov umnožak ostao isti</a:t>
                </a:r>
              </a:p>
              <a:p>
                <a:r>
                  <a:rPr lang="hr-HR" sz="2400" dirty="0">
                    <a:solidFill>
                      <a:schemeClr val="tx2"/>
                    </a:solidFill>
                    <a:latin typeface="Bodoni MT" panose="02070603080606020203" pitchFamily="18" charset="0"/>
                  </a:rPr>
                  <a:t>Primjer: umjetničko klizanje – kada klizač tijekom piruete privuče ruke i noge uz tijelo smanjuje moment tromosti </a:t>
                </a:r>
              </a:p>
              <a:p>
                <a:r>
                  <a:rPr lang="hr-HR" sz="2400" dirty="0">
                    <a:solidFill>
                      <a:schemeClr val="tx2"/>
                    </a:solidFill>
                    <a:latin typeface="Bodoni MT" panose="02070603080606020203" pitchFamily="18" charset="0"/>
                  </a:rPr>
                  <a:t>Zbog očuvanja kutne količine gibanja njegova kutna brzina se naglo povećava te se on počne brže vrtjeti</a:t>
                </a:r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EEBDDFB7-39CA-230F-514D-220860908A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64410" y="841247"/>
                <a:ext cx="4484536" cy="5340097"/>
              </a:xfrm>
              <a:blipFill>
                <a:blip r:embed="rId2"/>
                <a:stretch>
                  <a:fillRect l="-1766" t="-5594" r="-3125" b="-639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698280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10">
            <a:extLst>
              <a:ext uri="{FF2B5EF4-FFF2-40B4-BE49-F238E27FC236}">
                <a16:creationId xmlns:a16="http://schemas.microsoft.com/office/drawing/2014/main" id="{B1E2B399-F3CE-4402-9418-377080B9A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AC2AA197-7A04-4AAA-A357-07EF9F4D5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Color">
              <a:extLst>
                <a:ext uri="{FF2B5EF4-FFF2-40B4-BE49-F238E27FC236}">
                  <a16:creationId xmlns:a16="http://schemas.microsoft.com/office/drawing/2014/main" id="{CCE44998-768E-4717-B599-E07990B45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Mrežni medijski sadržaji 3" title="Conservation of Angular Momentum">
            <a:hlinkClick r:id="" action="ppaction://media"/>
            <a:extLst>
              <a:ext uri="{FF2B5EF4-FFF2-40B4-BE49-F238E27FC236}">
                <a16:creationId xmlns:a16="http://schemas.microsoft.com/office/drawing/2014/main" id="{EDBEBD57-499B-EFD3-D0EC-18167F2CBAD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26249" y="1879261"/>
            <a:ext cx="8347299" cy="465565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16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20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5A9DC8C6-DF1B-3D13-3FAA-71754765B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418" y="447941"/>
            <a:ext cx="10744153" cy="149973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800" b="1" kern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Eksperimentalno</a:t>
            </a:r>
            <a:r>
              <a:rPr lang="en-US" sz="4800" b="1" kern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4800" b="1" kern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pokazivanje</a:t>
            </a:r>
            <a:r>
              <a:rPr lang="en-US" sz="4800" b="1" kern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4800" b="1" kern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zakona</a:t>
            </a:r>
            <a:r>
              <a:rPr lang="en-US" sz="4800" b="1" kern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4800" b="1" kern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očuvanje</a:t>
            </a:r>
            <a:r>
              <a:rPr lang="en-US" sz="4800" b="1" kern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4800" b="1" kern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kutne</a:t>
            </a:r>
            <a:r>
              <a:rPr lang="en-US" sz="4800" b="1" kern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4800" b="1" kern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količine</a:t>
            </a:r>
            <a:r>
              <a:rPr lang="en-US" sz="4800" b="1" kern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4800" b="1" kern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gibanja</a:t>
            </a:r>
            <a:endParaRPr lang="en-US" sz="4800" b="1" kern="1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846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Topla plava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8134</TotalTime>
  <Words>745</Words>
  <Application>Microsoft Office PowerPoint</Application>
  <PresentationFormat>Široki zaslon</PresentationFormat>
  <Paragraphs>71</Paragraphs>
  <Slides>17</Slides>
  <Notes>0</Notes>
  <HiddenSlides>0</HiddenSlides>
  <MMClips>4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5" baseType="lpstr">
      <vt:lpstr>Arial</vt:lpstr>
      <vt:lpstr>Bodoni MT</vt:lpstr>
      <vt:lpstr>Calibri</vt:lpstr>
      <vt:lpstr>Calibri Light</vt:lpstr>
      <vt:lpstr>Cambria Math</vt:lpstr>
      <vt:lpstr>Comic Sans MS</vt:lpstr>
      <vt:lpstr>Wingdings</vt:lpstr>
      <vt:lpstr>Tema sustava Office</vt:lpstr>
      <vt:lpstr>UMJETNIČKO KLIZANJE</vt:lpstr>
      <vt:lpstr>Uvod</vt:lpstr>
      <vt:lpstr>Kutna brzina</vt:lpstr>
      <vt:lpstr>Kutna akceleracija</vt:lpstr>
      <vt:lpstr>Moment tromosti</vt:lpstr>
      <vt:lpstr>Moment sile</vt:lpstr>
      <vt:lpstr>Kutna količina gibanja</vt:lpstr>
      <vt:lpstr>Zakon očuvanja kutne količine gibanja </vt:lpstr>
      <vt:lpstr>Eksperimentalno pokazivanje zakona očuvanje kutne količine gibanja</vt:lpstr>
      <vt:lpstr>PowerPoint prezentacija</vt:lpstr>
      <vt:lpstr>PowerPoint prezentacija</vt:lpstr>
      <vt:lpstr>Regelacija leda</vt:lpstr>
      <vt:lpstr>PowerPoint prezentacija</vt:lpstr>
      <vt:lpstr>Povezanost trenja i brzine klizanja s regelacijom leda</vt:lpstr>
      <vt:lpstr>Zaključak</vt:lpstr>
      <vt:lpstr>LITERATURA</vt:lpstr>
      <vt:lpstr>HVALA NA PAŽNJI!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Dora Barišić</dc:creator>
  <cp:lastModifiedBy>Dora Barišić</cp:lastModifiedBy>
  <cp:revision>60</cp:revision>
  <dcterms:created xsi:type="dcterms:W3CDTF">2026-01-22T18:16:37Z</dcterms:created>
  <dcterms:modified xsi:type="dcterms:W3CDTF">2026-03-09T11:20:20Z</dcterms:modified>
</cp:coreProperties>
</file>