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6F"/>
    <a:srgbClr val="13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5D852-BE6A-A9E3-B0FF-4B51B3EE7E6C}" v="4" dt="2026-03-08T20:08:42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t korisnik" userId="S::urn:spo:tenantanon#9b5af216-c634-4b80-ab02-0c9a3d029091::" providerId="AD" clId="Web-{8E75D852-BE6A-A9E3-B0FF-4B51B3EE7E6C}"/>
    <pc:docChg chg="modSld">
      <pc:chgData name="Gost korisnik" userId="S::urn:spo:tenantanon#9b5af216-c634-4b80-ab02-0c9a3d029091::" providerId="AD" clId="Web-{8E75D852-BE6A-A9E3-B0FF-4B51B3EE7E6C}" dt="2026-03-08T20:08:42.944" v="3" actId="20577"/>
      <pc:docMkLst>
        <pc:docMk/>
      </pc:docMkLst>
      <pc:sldChg chg="modSp">
        <pc:chgData name="Gost korisnik" userId="S::urn:spo:tenantanon#9b5af216-c634-4b80-ab02-0c9a3d029091::" providerId="AD" clId="Web-{8E75D852-BE6A-A9E3-B0FF-4B51B3EE7E6C}" dt="2026-03-08T20:08:42.944" v="3" actId="20577"/>
        <pc:sldMkLst>
          <pc:docMk/>
          <pc:sldMk cId="4001275682" sldId="257"/>
        </pc:sldMkLst>
        <pc:spChg chg="mod">
          <ac:chgData name="Gost korisnik" userId="S::urn:spo:tenantanon#9b5af216-c634-4b80-ab02-0c9a3d029091::" providerId="AD" clId="Web-{8E75D852-BE6A-A9E3-B0FF-4B51B3EE7E6C}" dt="2026-03-08T20:08:42.944" v="3" actId="20577"/>
          <ac:spMkLst>
            <pc:docMk/>
            <pc:sldMk cId="4001275682" sldId="257"/>
            <ac:spMk id="3" creationId="{CB7536D3-53C1-321F-2FDE-10E1B580CE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74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30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47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8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98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58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95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84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56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61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6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6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58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72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49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07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04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4E086F-29F6-40F1-9076-FBD2E11A0E54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F150DD-9322-4FD5-832D-DE026E60B0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174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l8DmWzPZM" TargetMode="External"/><Relationship Id="rId2" Type="http://schemas.openxmlformats.org/officeDocument/2006/relationships/hyperlink" Target="https://www.youtube.com/watch?v=pKS0VLav7U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Vox" TargetMode="External"/><Relationship Id="rId3" Type="http://schemas.openxmlformats.org/officeDocument/2006/relationships/hyperlink" Target="https://hr.wikipedia.org/wiki/Olaf_Rye" TargetMode="External"/><Relationship Id="rId7" Type="http://schemas.openxmlformats.org/officeDocument/2006/relationships/hyperlink" Target="https://www.youtube.com/@scifri" TargetMode="External"/><Relationship Id="rId2" Type="http://schemas.openxmlformats.org/officeDocument/2006/relationships/hyperlink" Target="https://www.enciklopedija.hr/clanak/skijaski-skoko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NSFScience" TargetMode="External"/><Relationship Id="rId5" Type="http://schemas.openxmlformats.org/officeDocument/2006/relationships/hyperlink" Target="https://www.fis-ski.com/ski-jumping" TargetMode="External"/><Relationship Id="rId10" Type="http://schemas.openxmlformats.org/officeDocument/2006/relationships/hyperlink" Target="https://www.youtube.com/@redbull" TargetMode="External"/><Relationship Id="rId4" Type="http://schemas.openxmlformats.org/officeDocument/2006/relationships/hyperlink" Target="https://www.olympics.com/en/" TargetMode="External"/><Relationship Id="rId9" Type="http://schemas.openxmlformats.org/officeDocument/2006/relationships/hyperlink" Target="https://www.youtube.com/@Udacit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amgQnwny3I?si=9QvkBTnEsxci-LG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gddfxog-yw&amp;t=20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629183-35A3-58C6-4688-F269CADC1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409546" cy="2971801"/>
          </a:xfrm>
        </p:spPr>
        <p:txBody>
          <a:bodyPr>
            <a:normAutofit/>
          </a:bodyPr>
          <a:lstStyle/>
          <a:p>
            <a:r>
              <a:rPr lang="hr-HR" sz="6900" dirty="0"/>
              <a:t>Skijaški skokovi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C89C21-400A-3F8D-CC90-57C0DE9EE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Josip Starčević, Matej Garić, Niko Stanić</a:t>
            </a:r>
          </a:p>
          <a:p>
            <a:r>
              <a:rPr lang="hr-HR" dirty="0"/>
              <a:t>2.g</a:t>
            </a:r>
          </a:p>
        </p:txBody>
      </p:sp>
    </p:spTree>
    <p:extLst>
      <p:ext uri="{BB962C8B-B14F-4D97-AF65-F5344CB8AC3E}">
        <p14:creationId xmlns:p14="http://schemas.microsoft.com/office/powerpoint/2010/main" val="250482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4BC4B7-0C7D-2857-3BCE-C58DC0CF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48" y="4577258"/>
            <a:ext cx="3588671" cy="1507067"/>
          </a:xfrm>
        </p:spPr>
        <p:txBody>
          <a:bodyPr/>
          <a:lstStyle/>
          <a:p>
            <a:r>
              <a:rPr lang="hr-HR" b="1" u="sng" dirty="0"/>
              <a:t>I. FAZA - ZALET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4F8D6780-AD3C-52C5-87EE-ADA8EEAA9548}"/>
                  </a:ext>
                </a:extLst>
              </p:cNvPr>
              <p:cNvSpPr txBox="1"/>
              <p:nvPr/>
            </p:nvSpPr>
            <p:spPr>
              <a:xfrm>
                <a:off x="-221064" y="1340252"/>
                <a:ext cx="4498096" cy="3358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r-HR" sz="3000" i="1" dirty="0">
                    <a:solidFill>
                      <a:srgbClr val="0F496F"/>
                    </a:solidFill>
                    <a:latin typeface="Cambria Math" panose="02040503050406030204" pitchFamily="18" charset="0"/>
                  </a:rPr>
                  <a:t>                      </a:t>
                </a:r>
                <a:r>
                  <a:rPr lang="hr-HR" sz="3000" b="1" u="sng" dirty="0">
                    <a:solidFill>
                      <a:srgbClr val="0F496F"/>
                    </a:solidFill>
                    <a:latin typeface="Cambria Math" panose="02040503050406030204" pitchFamily="18" charset="0"/>
                  </a:rPr>
                  <a:t>ZOE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hr-HR" sz="300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300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r-HR" sz="300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r>
                        <a:rPr lang="hr-HR" sz="300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r-HR" sz="300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hr-HR" sz="300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300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hr-HR" sz="3000" i="1" smtClean="0">
                                      <a:solidFill>
                                        <a:srgbClr val="0F496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3000" b="0" i="1" smtClean="0">
                                      <a:solidFill>
                                        <a:srgbClr val="0F496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r-HR" sz="3000" i="1" smtClean="0">
                                      <a:solidFill>
                                        <a:srgbClr val="0F496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hr-HR" sz="3000" dirty="0">
                  <a:solidFill>
                    <a:srgbClr val="0F496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hr-HR" sz="3000" b="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3000" b="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3000" b="0" i="1" smtClean="0">
                                  <a:solidFill>
                                    <a:srgbClr val="0F496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3000" b="0" dirty="0">
                  <a:solidFill>
                    <a:srgbClr val="0F496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3000" dirty="0">
                  <a:solidFill>
                    <a:srgbClr val="0F496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300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r-HR" sz="3000" b="0" i="1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3000" i="1" dirty="0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dirty="0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3000" b="0" i="1" dirty="0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000" b="0" i="1" dirty="0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3000" b="0" i="1" dirty="0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 dirty="0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3000" b="0" i="1" dirty="0" smtClean="0">
                              <a:solidFill>
                                <a:srgbClr val="0F496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3000" b="0" i="1" smtClean="0">
                          <a:solidFill>
                            <a:srgbClr val="0F496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sz="3000" dirty="0">
                  <a:solidFill>
                    <a:srgbClr val="0F496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hr-HR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=√2</m:t>
                      </m:r>
                      <m:r>
                        <a:rPr lang="hr-HR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hr-HR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4F8D6780-AD3C-52C5-87EE-ADA8EEAA9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064" y="1340252"/>
                <a:ext cx="4498096" cy="3358740"/>
              </a:xfrm>
              <a:prstGeom prst="rect">
                <a:avLst/>
              </a:prstGeom>
              <a:blipFill>
                <a:blip r:embed="rId2"/>
                <a:stretch>
                  <a:fillRect t="-38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 descr="Slika na kojoj se prikazuje skeč, crtež, ukrasni isječci, jednostavni crteži s par linija&#10;&#10;Sadržaj generiran uz AI možda nije točan.">
            <a:extLst>
              <a:ext uri="{FF2B5EF4-FFF2-40B4-BE49-F238E27FC236}">
                <a16:creationId xmlns:a16="http://schemas.microsoft.com/office/drawing/2014/main" id="{008AE586-8BFB-BCE3-3055-1A1DA75D2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372" y="1057481"/>
            <a:ext cx="7807684" cy="44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225C4E-4A29-ABDD-85E8-42DC0463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u="sng" dirty="0"/>
              <a:t>II. Faza - 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E2F8E01-67EF-CF2A-2DF9-292D33653D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894729" y="-186267"/>
                <a:ext cx="8534400" cy="361526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𝑢𝑘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𝑢𝑘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𝑢𝑘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E2F8E01-67EF-CF2A-2DF9-292D33653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94729" y="-186267"/>
                <a:ext cx="8534400" cy="36152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89892741-BF67-6A3A-FB64-4FEDF3782AEB}"/>
                  </a:ext>
                </a:extLst>
              </p:cNvPr>
              <p:cNvSpPr txBox="1"/>
              <p:nvPr/>
            </p:nvSpPr>
            <p:spPr>
              <a:xfrm>
                <a:off x="-388515" y="2724607"/>
                <a:ext cx="3521971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>
                    <a:solidFill>
                      <a:schemeClr val="bg2">
                        <a:lumMod val="75000"/>
                      </a:schemeClr>
                    </a:solidFill>
                  </a:rPr>
                  <a:t>			</a:t>
                </a:r>
                <a:r>
                  <a:rPr lang="hr-HR" b="1" u="sng" dirty="0">
                    <a:solidFill>
                      <a:schemeClr val="bg2">
                        <a:lumMod val="75000"/>
                      </a:schemeClr>
                    </a:solidFill>
                  </a:rPr>
                  <a:t>ZOE: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r-HR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𝐺𝑝</m:t>
                          </m:r>
                        </m:sub>
                      </m:sSub>
                      <m:r>
                        <a:rPr lang="hr-HR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𝐺𝑝</m:t>
                          </m:r>
                        </m:sub>
                      </m:sSub>
                      <m:r>
                        <a:rPr lang="hr-HR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r-HR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89892741-BF67-6A3A-FB64-4FEDF378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515" y="2724607"/>
                <a:ext cx="3521971" cy="667747"/>
              </a:xfrm>
              <a:prstGeom prst="rect">
                <a:avLst/>
              </a:prstGeom>
              <a:blipFill>
                <a:blip r:embed="rId3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 descr="Slika na kojoj se prikazuje crta, dijagram, radnja">
            <a:extLst>
              <a:ext uri="{FF2B5EF4-FFF2-40B4-BE49-F238E27FC236}">
                <a16:creationId xmlns:a16="http://schemas.microsoft.com/office/drawing/2014/main" id="{5E9DA926-04A1-CB32-FAEB-3A7E06CA4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696" y="468339"/>
            <a:ext cx="8561118" cy="3615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F806926D-3EDC-E256-6495-27E99C952198}"/>
                  </a:ext>
                </a:extLst>
              </p:cNvPr>
              <p:cNvSpPr txBox="1"/>
              <p:nvPr/>
            </p:nvSpPr>
            <p:spPr>
              <a:xfrm>
                <a:off x="236550" y="3302234"/>
                <a:ext cx="22718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hr-HR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hr-HR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sub>
                      </m:sSub>
                      <m:r>
                        <a:rPr lang="hr-HR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hr-HR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hr-H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r-HR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hr-H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i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i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kstniOkvir 8">
                <a:extLst>
                  <a:ext uri="{FF2B5EF4-FFF2-40B4-BE49-F238E27FC236}">
                    <a16:creationId xmlns:a16="http://schemas.microsoft.com/office/drawing/2014/main" id="{F806926D-3EDC-E256-6495-27E99C952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0" y="3302234"/>
                <a:ext cx="227184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41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73256-8A3A-36A3-6D98-16549D78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500" dirty="0"/>
              <a:t>zanimljivosti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75DA8F-29DE-A0CE-DB83-1D16C7256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66" y="1002694"/>
            <a:ext cx="5875034" cy="3615267"/>
          </a:xfrm>
        </p:spPr>
        <p:txBody>
          <a:bodyPr>
            <a:normAutofit/>
          </a:bodyPr>
          <a:lstStyle/>
          <a:p>
            <a:r>
              <a:rPr lang="pl-PL" sz="2400" dirty="0"/>
              <a:t>Na skakaonicama za letove brzina može biti i 105 km/h</a:t>
            </a:r>
          </a:p>
          <a:p>
            <a:r>
              <a:rPr lang="pl-PL" sz="2400" dirty="0"/>
              <a:t>Profesionalno ime za doskok – </a:t>
            </a:r>
            <a:r>
              <a:rPr lang="pl-PL" sz="2400" u="sng" dirty="0"/>
              <a:t>telemark</a:t>
            </a:r>
            <a:r>
              <a:rPr lang="pl-PL" sz="2400" dirty="0"/>
              <a:t> - je</a:t>
            </a:r>
            <a:r>
              <a:rPr lang="hr-HR" sz="2400" dirty="0"/>
              <a:t>dna noga ide naprijed, druga nazad</a:t>
            </a:r>
          </a:p>
          <a:p>
            <a:r>
              <a:rPr lang="hr-HR" sz="2400" dirty="0"/>
              <a:t>Skije su 145–150% visine skakača</a:t>
            </a:r>
          </a:p>
          <a:p>
            <a:endParaRPr lang="pl-PL" sz="2400" dirty="0"/>
          </a:p>
        </p:txBody>
      </p:sp>
      <p:pic>
        <p:nvPicPr>
          <p:cNvPr id="7170" name="Picture 2" descr="Ski jumping 101: Equipment">
            <a:extLst>
              <a:ext uri="{FF2B5EF4-FFF2-40B4-BE49-F238E27FC236}">
                <a16:creationId xmlns:a16="http://schemas.microsoft.com/office/drawing/2014/main" id="{F4BB0FB5-DDE2-CE64-C93E-7AD17A10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31" y="762931"/>
            <a:ext cx="5716396" cy="32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1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B39DEC-AFD4-D1B3-2208-88505E3E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dirty="0"/>
              <a:t>Greške pri izvođenju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06B156-04B6-8ECB-064C-29355F03E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https://www.youtube.com/watch?v=pKS0VLav7U4</a:t>
            </a:r>
            <a:r>
              <a:rPr lang="hr-HR" dirty="0"/>
              <a:t> </a:t>
            </a:r>
          </a:p>
          <a:p>
            <a:r>
              <a:rPr lang="hr-HR" dirty="0">
                <a:hlinkClick r:id="rId3"/>
              </a:rPr>
              <a:t>https://www.youtube.com/watch?v=kcl8DmWzPZM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382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AAAE9-CEA6-2240-7D56-D4043A04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98C5B3-565B-34EF-E6BC-2B493422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Skijaški su skokovi sport u kojima se vrlo lako primijete fizikalne promjene te je vrlo važno poznavati fizikalne zakone i principe. Svi skakači kažu da je najveća prekretnica u sportu bila pojava V-tehnike, koja funkcionira upravo zbog fizikalnih zakona poput </a:t>
            </a:r>
            <a:r>
              <a:rPr lang="hr-HR" dirty="0" err="1"/>
              <a:t>Bernoullijeva</a:t>
            </a:r>
            <a:r>
              <a:rPr lang="hr-HR" dirty="0"/>
              <a:t> principa. Unatoč kratkoj i naizgled lakoj izvedbi, sitni detalji dijele skakača od svjetskog rekorda ili slomljene noge. Ovaj rad bio je veoma zahtjevan, no vjerujemo da smo puno toga naučili i da nam je jasnije kako se znanja u fizici doista mogu upotrijebiti u svakodnevnom životu. </a:t>
            </a:r>
          </a:p>
        </p:txBody>
      </p:sp>
    </p:spTree>
    <p:extLst>
      <p:ext uri="{BB962C8B-B14F-4D97-AF65-F5344CB8AC3E}">
        <p14:creationId xmlns:p14="http://schemas.microsoft.com/office/powerpoint/2010/main" val="355513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F713F7-B0D5-A1E5-FFB8-A9B7A6A3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C00CD9-7467-0060-679D-EA7B1173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70" y="1197077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hlinkClick r:id="rId2"/>
              </a:rPr>
              <a:t>https://www.enciklopedija.hr/clanak/skijaski-skokovi</a:t>
            </a:r>
            <a:endParaRPr lang="hr-HR" dirty="0"/>
          </a:p>
          <a:p>
            <a:r>
              <a:rPr lang="hr-HR" dirty="0">
                <a:hlinkClick r:id="rId3"/>
              </a:rPr>
              <a:t>https://hr.wikipedia.org/wiki/Olaf_Rye</a:t>
            </a:r>
            <a:endParaRPr lang="hr-HR" dirty="0"/>
          </a:p>
          <a:p>
            <a:r>
              <a:rPr lang="hr-HR" dirty="0">
                <a:hlinkClick r:id="rId4"/>
              </a:rPr>
              <a:t>https://www.olympics.com/en/</a:t>
            </a:r>
            <a:r>
              <a:rPr lang="hr-HR" dirty="0"/>
              <a:t> </a:t>
            </a:r>
          </a:p>
          <a:p>
            <a:r>
              <a:rPr lang="hr-HR" dirty="0">
                <a:hlinkClick r:id="rId5"/>
              </a:rPr>
              <a:t>https://www.fis-ski.com/ski-jumping</a:t>
            </a:r>
            <a:r>
              <a:rPr lang="hr-HR" dirty="0"/>
              <a:t> </a:t>
            </a:r>
          </a:p>
          <a:p>
            <a:r>
              <a:rPr lang="hr-HR" dirty="0" err="1"/>
              <a:t>Youtube</a:t>
            </a:r>
            <a:r>
              <a:rPr lang="hr-HR" dirty="0"/>
              <a:t> kanali: </a:t>
            </a:r>
            <a:r>
              <a:rPr lang="en-US" dirty="0">
                <a:hlinkClick r:id="rId6"/>
              </a:rPr>
              <a:t>National Science Foundation News – YouTube</a:t>
            </a:r>
            <a:endParaRPr lang="hr-HR" dirty="0"/>
          </a:p>
          <a:p>
            <a:pPr lvl="5">
              <a:buFont typeface="Arial" panose="020B0604020202020204" pitchFamily="34" charset="0"/>
              <a:buChar char="•"/>
            </a:pPr>
            <a:r>
              <a:rPr lang="hr-HR" sz="2000" dirty="0" err="1">
                <a:hlinkClick r:id="rId7"/>
              </a:rPr>
              <a:t>SciFri</a:t>
            </a:r>
            <a:r>
              <a:rPr lang="hr-HR" sz="2000" dirty="0">
                <a:hlinkClick r:id="rId7"/>
              </a:rPr>
              <a:t> – YouTube</a:t>
            </a:r>
            <a:endParaRPr lang="hr-HR" sz="2000" dirty="0"/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What was immigration like before ICE?</a:t>
            </a:r>
            <a:endParaRPr lang="hr-HR" sz="2000" dirty="0"/>
          </a:p>
          <a:p>
            <a:pPr lvl="5">
              <a:buFont typeface="Arial" panose="020B0604020202020204" pitchFamily="34" charset="0"/>
              <a:buChar char="•"/>
            </a:pPr>
            <a:r>
              <a:rPr lang="hr-HR" sz="2000" dirty="0" err="1">
                <a:hlinkClick r:id="rId9"/>
              </a:rPr>
              <a:t>Udacity</a:t>
            </a:r>
            <a:r>
              <a:rPr lang="hr-HR" sz="2000" dirty="0">
                <a:hlinkClick r:id="rId9"/>
              </a:rPr>
              <a:t> – YouTube</a:t>
            </a:r>
            <a:endParaRPr lang="hr-HR" sz="2000" dirty="0"/>
          </a:p>
          <a:p>
            <a:pPr lvl="5">
              <a:buFont typeface="Arial" panose="020B0604020202020204" pitchFamily="34" charset="0"/>
              <a:buChar char="•"/>
            </a:pPr>
            <a:r>
              <a:rPr lang="hr-HR" sz="2000" dirty="0">
                <a:hlinkClick r:id="rId10"/>
              </a:rPr>
              <a:t>https://www.youtube.com/@redbull</a:t>
            </a:r>
            <a:r>
              <a:rPr lang="hr-HR" sz="2000" dirty="0"/>
              <a:t> </a:t>
            </a:r>
          </a:p>
          <a:p>
            <a:pPr lvl="5">
              <a:buFont typeface="Arial" panose="020B0604020202020204" pitchFamily="34" charset="0"/>
              <a:buChar char="•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4158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93CEC0B-4608-EDEB-7B9B-1AC603455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31" y="1541206"/>
            <a:ext cx="8001000" cy="2971801"/>
          </a:xfrm>
        </p:spPr>
        <p:txBody>
          <a:bodyPr>
            <a:normAutofit/>
          </a:bodyPr>
          <a:lstStyle/>
          <a:p>
            <a:r>
              <a:rPr lang="hr-HR" sz="8000" dirty="0"/>
              <a:t>HVALA NA POZORNOSTI</a:t>
            </a:r>
          </a:p>
        </p:txBody>
      </p:sp>
    </p:spTree>
    <p:extLst>
      <p:ext uri="{BB962C8B-B14F-4D97-AF65-F5344CB8AC3E}">
        <p14:creationId xmlns:p14="http://schemas.microsoft.com/office/powerpoint/2010/main" val="23554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3F3C7-9E8A-8A05-2A03-38070536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/>
              <a:t>sažetak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DAFCF0-E40D-AF10-A551-42978BA63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Povijest sporta</a:t>
            </a:r>
          </a:p>
          <a:p>
            <a:r>
              <a:rPr lang="hr-HR" dirty="0"/>
              <a:t>Skok dijelimo u 3 faze: zalet, let, doskok</a:t>
            </a:r>
          </a:p>
          <a:p>
            <a:r>
              <a:rPr lang="hr-HR" dirty="0"/>
              <a:t>Svaku fazu opisujemo: tehnikom i fizikom/matematikom na primjerima</a:t>
            </a:r>
          </a:p>
          <a:p>
            <a:r>
              <a:rPr lang="hr-HR" dirty="0"/>
              <a:t>Analize/usporedbe nastupa skakača</a:t>
            </a:r>
          </a:p>
          <a:p>
            <a:r>
              <a:rPr lang="hr-HR" dirty="0"/>
              <a:t>Zanimljivosti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144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05683-03CF-A0C8-F47D-BA1BD655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62584"/>
            <a:ext cx="8534400" cy="1507067"/>
          </a:xfrm>
        </p:spPr>
        <p:txBody>
          <a:bodyPr>
            <a:normAutofit/>
          </a:bodyPr>
          <a:lstStyle/>
          <a:p>
            <a:r>
              <a:rPr lang="hr-HR" sz="6000" dirty="0"/>
              <a:t>O sportu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7536D3-53C1-321F-2FDE-10E1B580C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49008"/>
            <a:ext cx="6365517" cy="6124953"/>
          </a:xfrm>
        </p:spPr>
        <p:txBody>
          <a:bodyPr>
            <a:normAutofit/>
          </a:bodyPr>
          <a:lstStyle/>
          <a:p>
            <a:r>
              <a:rPr lang="hr-HR" dirty="0"/>
              <a:t>Norveška početkom XIX. stoljeća</a:t>
            </a:r>
          </a:p>
          <a:p>
            <a:r>
              <a:rPr lang="hr-HR" err="1"/>
              <a:t>Ole</a:t>
            </a:r>
            <a:r>
              <a:rPr lang="hr-HR" dirty="0"/>
              <a:t> </a:t>
            </a:r>
            <a:r>
              <a:rPr lang="hr-HR" err="1"/>
              <a:t>Rye</a:t>
            </a:r>
            <a:r>
              <a:rPr lang="hr-HR" dirty="0"/>
              <a:t> 1808., 9,5m</a:t>
            </a:r>
          </a:p>
          <a:p>
            <a:r>
              <a:rPr lang="hr-HR" dirty="0"/>
              <a:t>Zimske olimpijske igre1924. </a:t>
            </a:r>
            <a:r>
              <a:rPr lang="hr-HR" err="1"/>
              <a:t>Chamonix</a:t>
            </a:r>
            <a:endParaRPr lang="hr-HR"/>
          </a:p>
          <a:p>
            <a:r>
              <a:rPr lang="hr-HR" dirty="0"/>
              <a:t>Rekord: </a:t>
            </a:r>
            <a:r>
              <a:rPr lang="hr-HR" err="1"/>
              <a:t>Domen</a:t>
            </a:r>
            <a:r>
              <a:rPr lang="hr-HR" dirty="0"/>
              <a:t> </a:t>
            </a:r>
            <a:r>
              <a:rPr lang="hr-HR" err="1"/>
              <a:t>Prevc</a:t>
            </a:r>
            <a:r>
              <a:rPr lang="hr-HR" dirty="0"/>
              <a:t> </a:t>
            </a:r>
            <a:r>
              <a:rPr lang="sv-SE" dirty="0"/>
              <a:t>— 25</a:t>
            </a:r>
            <a:r>
              <a:rPr lang="hr-HR" dirty="0"/>
              <a:t>4</a:t>
            </a:r>
            <a:r>
              <a:rPr lang="sv-SE"/>
              <a:t>.5 m (2025.)</a:t>
            </a:r>
            <a:endParaRPr lang="hr-HR"/>
          </a:p>
          <a:p>
            <a:r>
              <a:rPr lang="hr-HR" dirty="0"/>
              <a:t>XIX. velika revolucija, </a:t>
            </a:r>
            <a:r>
              <a:rPr lang="hr-HR" err="1"/>
              <a:t>Sondre</a:t>
            </a:r>
            <a:r>
              <a:rPr lang="hr-HR" dirty="0"/>
              <a:t> </a:t>
            </a:r>
            <a:r>
              <a:rPr lang="hr-HR" err="1"/>
              <a:t>Norheim</a:t>
            </a:r>
            <a:r>
              <a:rPr lang="hr-HR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/>
              <a:t>Poboljšao dizajn skija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/>
              <a:t>Razvio tehniku savijanja koljena pri doskoku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/>
              <a:t>Počeo skakati bez štapova</a:t>
            </a:r>
          </a:p>
          <a:p>
            <a:pPr marL="457200" lvl="1" indent="0">
              <a:buNone/>
            </a:pPr>
            <a:endParaRPr lang="hr-HR" sz="20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7" name="Picture 3" descr="Olaf Rye – Wikipedija">
            <a:extLst>
              <a:ext uri="{FF2B5EF4-FFF2-40B4-BE49-F238E27FC236}">
                <a16:creationId xmlns:a16="http://schemas.microsoft.com/office/drawing/2014/main" id="{B12C66AB-5C59-B7E8-E4A9-63EBC9C0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67" y="906863"/>
            <a:ext cx="3129318" cy="504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ki jumping guide: Andreas Wellinger explains the sport">
            <a:extLst>
              <a:ext uri="{FF2B5EF4-FFF2-40B4-BE49-F238E27FC236}">
                <a16:creationId xmlns:a16="http://schemas.microsoft.com/office/drawing/2014/main" id="{2D23E857-9020-BEFF-C278-BB7C0E44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9301"/>
          <a:stretch>
            <a:fillRect/>
          </a:stretch>
        </p:blipFill>
        <p:spPr bwMode="auto">
          <a:xfrm>
            <a:off x="317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C9EB361-EE6B-25D0-7045-FB7D4279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150" y="442128"/>
            <a:ext cx="8534400" cy="1507067"/>
          </a:xfrm>
        </p:spPr>
        <p:txBody>
          <a:bodyPr>
            <a:normAutofit/>
          </a:bodyPr>
          <a:lstStyle/>
          <a:p>
            <a:r>
              <a:rPr lang="hr-HR" sz="5000" dirty="0"/>
              <a:t>i. Faza – zalet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2F75E9-8E73-0D0F-9145-64DA3011D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2" y="2142811"/>
            <a:ext cx="8534400" cy="36152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Prsa paralelno s podlogom</a:t>
            </a:r>
          </a:p>
          <a:p>
            <a:r>
              <a:rPr lang="hr-HR" dirty="0">
                <a:solidFill>
                  <a:schemeClr val="tx1"/>
                </a:solidFill>
              </a:rPr>
              <a:t>Glava prema dolje</a:t>
            </a:r>
          </a:p>
          <a:p>
            <a:r>
              <a:rPr lang="hr-HR" dirty="0">
                <a:solidFill>
                  <a:schemeClr val="tx1"/>
                </a:solidFill>
              </a:rPr>
              <a:t>Ruke iza leđa 	</a:t>
            </a:r>
          </a:p>
          <a:p>
            <a:r>
              <a:rPr lang="hr-HR" dirty="0">
                <a:solidFill>
                  <a:schemeClr val="tx1"/>
                </a:solidFill>
              </a:rPr>
              <a:t>Sile koje djeluju na skakača: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teže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podloge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trenja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Otpor zraka</a:t>
            </a:r>
          </a:p>
          <a:p>
            <a:pPr marL="914400" lvl="2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2" name="Group 5141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43" name="Straight Connector 5142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4" name="Straight Connector 5143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5" name="Straight Connector 5144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6" name="Straight Connector 5145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7" name="Straight Connector 5146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Why ski jumpers hold their skis in a V shape | Vox">
            <a:extLst>
              <a:ext uri="{FF2B5EF4-FFF2-40B4-BE49-F238E27FC236}">
                <a16:creationId xmlns:a16="http://schemas.microsoft.com/office/drawing/2014/main" id="{E00FAC36-2DDF-2AE4-2BB5-C599BA75C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8C3F3E2-7FF0-D23E-5DC3-B65C8FCC2D6D}"/>
              </a:ext>
            </a:extLst>
          </p:cNvPr>
          <p:cNvSpPr txBox="1"/>
          <p:nvPr/>
        </p:nvSpPr>
        <p:spPr>
          <a:xfrm>
            <a:off x="1140542" y="235974"/>
            <a:ext cx="188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Paralelno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1039F4-FE43-2C54-38C0-FD29F2432D92}"/>
              </a:ext>
            </a:extLst>
          </p:cNvPr>
          <p:cNvSpPr txBox="1"/>
          <p:nvPr/>
        </p:nvSpPr>
        <p:spPr>
          <a:xfrm>
            <a:off x="6096000" y="5338916"/>
            <a:ext cx="192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hlinkClick r:id="rId4"/>
              </a:rPr>
              <a:t>V-oblik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ECA602-8E8F-FD93-B9D3-CD27C7A3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0" b="6760"/>
          <a:stretch>
            <a:fillRect/>
          </a:stretch>
        </p:blipFill>
        <p:spPr bwMode="auto">
          <a:xfrm>
            <a:off x="317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78A5CEF-7F72-619A-6A3C-428E4572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hr-HR" sz="5000" dirty="0"/>
              <a:t>	II. Faza - let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28E6B3-348C-D939-372F-885141BF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V-oblik</a:t>
            </a:r>
          </a:p>
          <a:p>
            <a:r>
              <a:rPr lang="hr-HR" dirty="0">
                <a:solidFill>
                  <a:schemeClr val="tx1"/>
                </a:solidFill>
              </a:rPr>
              <a:t>Skije prema gore</a:t>
            </a:r>
          </a:p>
          <a:p>
            <a:r>
              <a:rPr lang="hr-HR" dirty="0">
                <a:solidFill>
                  <a:schemeClr val="tx1"/>
                </a:solidFill>
              </a:rPr>
              <a:t>Tijelo nagnuto prema naprijed</a:t>
            </a:r>
          </a:p>
          <a:p>
            <a:r>
              <a:rPr lang="hr-HR" dirty="0">
                <a:solidFill>
                  <a:schemeClr val="tx1"/>
                </a:solidFill>
              </a:rPr>
              <a:t>Ruke pokraj tijela</a:t>
            </a:r>
          </a:p>
          <a:p>
            <a:r>
              <a:rPr lang="hr-HR" dirty="0">
                <a:solidFill>
                  <a:schemeClr val="tx1"/>
                </a:solidFill>
              </a:rPr>
              <a:t>Sile koje djeluju na skakača: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teže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uzgona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Otpor zraka</a:t>
            </a:r>
          </a:p>
          <a:p>
            <a:pPr lvl="2"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4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ki Jump Landing | Richard Warrington | Flickr">
            <a:extLst>
              <a:ext uri="{FF2B5EF4-FFF2-40B4-BE49-F238E27FC236}">
                <a16:creationId xmlns:a16="http://schemas.microsoft.com/office/drawing/2014/main" id="{18A2180F-37B6-6311-9ED9-0E085567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317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D17B32B-EC0D-0876-88AA-A936F487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3" y="4556157"/>
            <a:ext cx="8534400" cy="1507067"/>
          </a:xfrm>
        </p:spPr>
        <p:txBody>
          <a:bodyPr>
            <a:normAutofit/>
          </a:bodyPr>
          <a:lstStyle/>
          <a:p>
            <a:r>
              <a:rPr lang="hr-HR" sz="5000" dirty="0"/>
              <a:t>III. Faza - doskok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38A393-D9C5-9823-B44E-78A76B44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16" y="1138084"/>
            <a:ext cx="8534400" cy="36152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Šire se ruke</a:t>
            </a:r>
          </a:p>
          <a:p>
            <a:r>
              <a:rPr lang="hr-HR" dirty="0">
                <a:solidFill>
                  <a:schemeClr val="tx1"/>
                </a:solidFill>
              </a:rPr>
              <a:t>Savijaju se koljena</a:t>
            </a:r>
          </a:p>
          <a:p>
            <a:r>
              <a:rPr lang="hr-HR" dirty="0">
                <a:solidFill>
                  <a:schemeClr val="tx1"/>
                </a:solidFill>
              </a:rPr>
              <a:t>Naginje se prema nazad</a:t>
            </a:r>
          </a:p>
          <a:p>
            <a:r>
              <a:rPr lang="hr-HR" dirty="0">
                <a:solidFill>
                  <a:schemeClr val="tx1"/>
                </a:solidFill>
              </a:rPr>
              <a:t>Sile koje djeluju na skakača: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teža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trenja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Otpor zraka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Sila podloge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565446F-8DE7-EC75-B44A-D5A4F80D6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74989" y="86853"/>
                <a:ext cx="4694034" cy="368873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endParaRPr lang="hr-HR" sz="3500" u="sng" dirty="0">
                  <a:solidFill>
                    <a:srgbClr val="135076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5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5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35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hr-HR" sz="35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5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hr-HR" sz="35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hr-HR" sz="35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r-HR" sz="35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5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35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5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3500" b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5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5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35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hr-HR" sz="3500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sz="3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hr-HR" sz="3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hr-HR" sz="35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hr-HR" sz="3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hr-HR" sz="3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sz="3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sz="35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hr-HR" sz="3500">
                              <a:solidFill>
                                <a:srgbClr val="FF0000"/>
                              </a:solidFill>
                            </a:rPr>
                            <m:t>⊥</m:t>
                          </m:r>
                        </m:sub>
                      </m:sSub>
                      <m:r>
                        <a:rPr lang="hr-HR" sz="3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r-HR" sz="3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r-HR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5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3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35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3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r-HR" sz="3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r-HR" sz="3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r-HR" sz="3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35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35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35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3500" b="0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5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35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35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𝑢𝑘</m:t>
                              </m:r>
                            </m:sub>
                          </m:sSub>
                          <m:r>
                            <a:rPr lang="hr-HR" sz="3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3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3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hr-HR" sz="35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3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35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hr-HR" sz="3500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2565446F-8DE7-EC75-B44A-D5A4F80D6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4989" y="86853"/>
                <a:ext cx="4694034" cy="36887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 descr="Slika na kojoj se prikazuje crta, dijagram, radnja, Font&#10;&#10;Sadržaj generiran uz AI možda nije točan.">
            <a:extLst>
              <a:ext uri="{FF2B5EF4-FFF2-40B4-BE49-F238E27FC236}">
                <a16:creationId xmlns:a16="http://schemas.microsoft.com/office/drawing/2014/main" id="{E153CB30-1405-46E5-18C6-A286188B1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918" y="452176"/>
            <a:ext cx="6761248" cy="569741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6E0183D-A0DC-E9D1-4FE7-7E58C01F9A4D}"/>
              </a:ext>
            </a:extLst>
          </p:cNvPr>
          <p:cNvSpPr txBox="1"/>
          <p:nvPr/>
        </p:nvSpPr>
        <p:spPr>
          <a:xfrm>
            <a:off x="290597" y="4571999"/>
            <a:ext cx="376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u="sng" dirty="0">
                <a:latin typeface="Century Gothic (naslovi)"/>
              </a:rPr>
              <a:t>I. FAZA - zalet </a:t>
            </a:r>
          </a:p>
        </p:txBody>
      </p:sp>
    </p:spTree>
    <p:extLst>
      <p:ext uri="{BB962C8B-B14F-4D97-AF65-F5344CB8AC3E}">
        <p14:creationId xmlns:p14="http://schemas.microsoft.com/office/powerpoint/2010/main" val="86231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omponente vektora i horizontalni hitac - Fizika 1 | gradivo.hr">
            <a:extLst>
              <a:ext uri="{FF2B5EF4-FFF2-40B4-BE49-F238E27FC236}">
                <a16:creationId xmlns:a16="http://schemas.microsoft.com/office/drawing/2014/main" id="{68A30D52-B334-4BAB-A4F3-3A065DB4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F425A11-E2A5-DBFF-A811-A31606E1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9" y="4175833"/>
            <a:ext cx="8534400" cy="1507067"/>
          </a:xfrm>
        </p:spPr>
        <p:txBody>
          <a:bodyPr>
            <a:normAutofit/>
          </a:bodyPr>
          <a:lstStyle/>
          <a:p>
            <a:r>
              <a:rPr lang="hr-HR" b="1" u="sng" dirty="0"/>
              <a:t>II. Faza - 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EECFE64-385A-365B-143B-68892A7B6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782469" y="736043"/>
                <a:ext cx="8771287" cy="40570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𝑢𝑘</m:t>
                          </m:r>
                        </m:sub>
                      </m:sSub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hr-HR" sz="3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hr-HR" sz="3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hr-HR" sz="3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r-HR" sz="3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3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hr-HR" sz="3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sz="3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hr-HR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EECFE64-385A-365B-143B-68892A7B6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782469" y="736043"/>
                <a:ext cx="8771287" cy="405702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597016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Isječak</Template>
  <TotalTime>1674</TotalTime>
  <Words>562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Isječak</vt:lpstr>
      <vt:lpstr>Skijaški skokovi</vt:lpstr>
      <vt:lpstr>sažetak</vt:lpstr>
      <vt:lpstr>O sportu</vt:lpstr>
      <vt:lpstr>i. Faza – zalet</vt:lpstr>
      <vt:lpstr>PowerPoint Presentation</vt:lpstr>
      <vt:lpstr> II. Faza - let</vt:lpstr>
      <vt:lpstr>III. Faza - doskok</vt:lpstr>
      <vt:lpstr>PowerPoint Presentation</vt:lpstr>
      <vt:lpstr>II. Faza - let</vt:lpstr>
      <vt:lpstr>I. FAZA - ZALET</vt:lpstr>
      <vt:lpstr>II. Faza - let</vt:lpstr>
      <vt:lpstr>zanimljivosti</vt:lpstr>
      <vt:lpstr>Greške pri izvođenju</vt:lpstr>
      <vt:lpstr>ZAKLJUČAK</vt:lpstr>
      <vt:lpstr>LITERATURA</vt:lpstr>
      <vt:lpstr>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 Stanić</dc:creator>
  <cp:lastModifiedBy>Niko Stanić</cp:lastModifiedBy>
  <cp:revision>7</cp:revision>
  <dcterms:created xsi:type="dcterms:W3CDTF">2026-03-07T16:09:01Z</dcterms:created>
  <dcterms:modified xsi:type="dcterms:W3CDTF">2026-03-08T20:08:49Z</dcterms:modified>
</cp:coreProperties>
</file>