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6" r:id="rId5"/>
    <p:sldId id="269" r:id="rId6"/>
    <p:sldId id="259" r:id="rId7"/>
    <p:sldId id="270" r:id="rId8"/>
    <p:sldId id="271" r:id="rId9"/>
    <p:sldId id="260" r:id="rId10"/>
    <p:sldId id="273" r:id="rId11"/>
    <p:sldId id="272" r:id="rId12"/>
    <p:sldId id="261" r:id="rId13"/>
    <p:sldId id="262" r:id="rId14"/>
    <p:sldId id="263" r:id="rId15"/>
    <p:sldId id="274" r:id="rId16"/>
    <p:sldId id="275" r:id="rId17"/>
    <p:sldId id="264" r:id="rId18"/>
    <p:sldId id="277" r:id="rId19"/>
    <p:sldId id="258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70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60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59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3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620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661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0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88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3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66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48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3326-4A83-4106-BA8E-4F0B99C5E417}" type="datetimeFigureOut">
              <a:rPr lang="hr-HR" smtClean="0"/>
              <a:t>8.3.2026.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A0CA-38FC-43C2-A5DC-FE9F9609B0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8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3.mp4" /><Relationship Id="rId1" Type="http://schemas.microsoft.com/office/2007/relationships/media" Target="../media/media3.mp4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4.mp4" /><Relationship Id="rId1" Type="http://schemas.microsoft.com/office/2007/relationships/media" Target="../media/media4.mp4" /><Relationship Id="rId4" Type="http://schemas.openxmlformats.org/officeDocument/2006/relationships/image" Target="../media/image13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5.mp4" /><Relationship Id="rId1" Type="http://schemas.microsoft.com/office/2007/relationships/media" Target="../media/media5.mp4" /><Relationship Id="rId4" Type="http://schemas.openxmlformats.org/officeDocument/2006/relationships/image" Target="../media/image16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6.mp4" /><Relationship Id="rId1" Type="http://schemas.microsoft.com/office/2007/relationships/media" Target="../media/media6.mp4" /><Relationship Id="rId4" Type="http://schemas.openxmlformats.org/officeDocument/2006/relationships/image" Target="../media/image1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kate.hr/en/discipline/brzo-klizanje/" TargetMode="External" /><Relationship Id="rId2" Type="http://schemas.openxmlformats.org/officeDocument/2006/relationships/hyperlink" Target="https://prezi.com/p/ooxrtc5ahkc-/brzo-klizanje-na-kratke-staze/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bs.wikipedia.org/wiki/Brzo_klizanje_na_kratkim_stazama" TargetMode="External" /><Relationship Id="rId4" Type="http://schemas.openxmlformats.org/officeDocument/2006/relationships/hyperlink" Target="https://www.enciklopedija.hr/clanak/brzo-klizanje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image" Target="../media/image7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WUi4-H6hfw8?feature=oembed" TargetMode="Externa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9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2.mp4" /><Relationship Id="rId1" Type="http://schemas.microsoft.com/office/2007/relationships/media" Target="../media/media2.mp4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hr-HR" sz="4800">
                <a:solidFill>
                  <a:srgbClr val="FFFFFF"/>
                </a:solidFill>
              </a:rPr>
              <a:t>Brzo klizanje na kratkim stazama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Ema Kovačević i Lucija Katušić 2.G, Gimnazija Matija Mesić, Slavonski Brod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imanje zaslona 2026-03-07 131741">
            <a:hlinkClick r:id="" action="ppaction://media"/>
            <a:extLst>
              <a:ext uri="{FF2B5EF4-FFF2-40B4-BE49-F238E27FC236}">
                <a16:creationId xmlns:a16="http://schemas.microsoft.com/office/drawing/2014/main" id="{27858633-2DE4-D746-8388-D7EE5D10631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440" y="643467"/>
            <a:ext cx="9731120" cy="5571065"/>
          </a:xfrm>
          <a:prstGeom prst="rect">
            <a:avLst/>
          </a:prstGeom>
          <a:ln>
            <a:noFill/>
          </a:ln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imanje zaslona 2026-03-07 131917">
            <a:hlinkClick r:id="" action="ppaction://media"/>
            <a:extLst>
              <a:ext uri="{FF2B5EF4-FFF2-40B4-BE49-F238E27FC236}">
                <a16:creationId xmlns:a16="http://schemas.microsoft.com/office/drawing/2014/main" id="{CC3D4FDE-E247-A077-C5CC-8F9521E20FF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9100" y="643467"/>
            <a:ext cx="9773799" cy="5571065"/>
          </a:xfrm>
          <a:prstGeom prst="rect">
            <a:avLst/>
          </a:prstGeom>
          <a:ln>
            <a:noFill/>
          </a:ln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200" b="1">
                <a:ea typeface="Calibri"/>
                <a:cs typeface="Calibri"/>
              </a:rPr>
              <a:t>3. Newtonov zakon</a:t>
            </a:r>
          </a:p>
          <a:p>
            <a:r>
              <a:rPr lang="hr-HR" sz="2000" b="1">
                <a:ea typeface="+mn-lt"/>
                <a:cs typeface="+mn-lt"/>
              </a:rPr>
              <a:t>Svaka sila (akcija) izaziva protusilu (reakciju) koja je po iznosu jednaka, ali suprotno orijentirana.</a:t>
            </a:r>
          </a:p>
          <a:p>
            <a:r>
              <a:rPr lang="hr-HR" sz="2000" b="1">
                <a:ea typeface="Calibri"/>
                <a:cs typeface="Calibri"/>
              </a:rPr>
              <a:t>Primjena:</a:t>
            </a:r>
            <a:r>
              <a:rPr lang="hr-HR" sz="2000">
                <a:ea typeface="Calibri"/>
                <a:cs typeface="Calibri"/>
              </a:rPr>
              <a:t> a) kretanje</a:t>
            </a:r>
          </a:p>
          <a:p>
            <a:r>
              <a:rPr lang="hr-HR" sz="2000" b="1">
                <a:ea typeface="Calibri"/>
                <a:cs typeface="Calibri"/>
              </a:rPr>
              <a:t>ZAKLJUČAK:</a:t>
            </a:r>
            <a:r>
              <a:rPr lang="hr-HR" sz="2000">
                <a:ea typeface="Calibri"/>
                <a:cs typeface="Calibri"/>
              </a:rPr>
              <a:t> Klizač djeluje silom na led i led djeluje jednakom silom u suprotnom smjeru na klizača. Sila reakcije leda omogućuje klizaču kretanje.</a:t>
            </a:r>
          </a:p>
        </p:txBody>
      </p:sp>
    </p:spTree>
    <p:extLst>
      <p:ext uri="{BB962C8B-B14F-4D97-AF65-F5344CB8AC3E}">
        <p14:creationId xmlns:p14="http://schemas.microsoft.com/office/powerpoint/2010/main" val="196309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Zavoj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5110123" y="1717153"/>
                <a:ext cx="6400772" cy="4387920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r-HR" sz="2000" b="1"/>
                  <a:t>CENTRIPETALNA SILA</a:t>
                </a:r>
                <a:r>
                  <a:rPr lang="hr-HR" sz="2000"/>
                  <a:t>-</a:t>
                </a:r>
                <a:r>
                  <a:rPr lang="hr-HR" sz="2000" b="1"/>
                  <a:t>sila koja privlači tijelo prema središtu kružnice</a:t>
                </a:r>
                <a:endParaRPr lang="hr-HR" sz="2000" b="1">
                  <a:ea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hr-HR" sz="2000"/>
                  <a:t> A)sila trenja između klizaljki i leda</a:t>
                </a:r>
                <a:endParaRPr lang="hr-HR" sz="2000">
                  <a:ea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hr-HR" sz="2000"/>
                  <a:t> B)tijelo nagnuto prema unutra</a:t>
                </a:r>
                <a:endParaRPr lang="hr-HR" sz="2000">
                  <a:ea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hr-HR" sz="2000"/>
                  <a:t> C)ruka u doticaju s ledom 					</a:t>
                </a:r>
                <a:endParaRPr lang="hr-HR" sz="2000">
                  <a:ea typeface="Calibri"/>
                  <a:cs typeface="Calibri"/>
                </a:endParaRPr>
              </a:p>
              <a:p>
                <a:pPr marL="0" indent="0">
                  <a:buNone/>
                </a:pPr>
                <a:r>
                  <a:rPr lang="hr-HR" sz="2000"/>
                  <a:t>        </a:t>
                </a:r>
                <a:endParaRPr lang="hr-HR" sz="2000">
                  <a:ea typeface="Calibri" panose="020F0502020204030204"/>
                  <a:cs typeface="Calibri" panose="020F0502020204030204"/>
                </a:endParaRPr>
              </a:p>
              <a:p>
                <a:pPr marL="0" indent="0">
                  <a:buNone/>
                </a:pPr>
                <a:r>
                  <a:rPr lang="hr-HR" sz="2000" b="1"/>
                  <a:t>CENTRIFUGALNA SILA-</a:t>
                </a:r>
                <a:r>
                  <a:rPr lang="hr-HR" sz="2000"/>
                  <a:t> </a:t>
                </a:r>
                <a:r>
                  <a:rPr lang="hr-HR" sz="2000" b="1"/>
                  <a:t>prividna sila koja „vuče” klizača prema van pri velikoj brzini kao posljedica tromosti tijela; želi se nastaviti gibati ravno</a:t>
                </a:r>
                <a:endParaRPr lang="hr-HR" sz="2000" b="1">
                  <a:ea typeface="Calibri" panose="020F0502020204030204"/>
                  <a:cs typeface="Calibri" panose="020F0502020204030204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dirty="0" smtClean="0">
                          <a:latin typeface="Cambria Math" panose="02040503050406030204" pitchFamily="18" charset="0"/>
                          <a:ea typeface="Calibri" panose="020F0502020204030204"/>
                          <a:cs typeface="Calibri" panose="020F0502020204030204"/>
                        </a:rPr>
                        <m:t>𝐹</m:t>
                      </m:r>
                      <m:r>
                        <a:rPr lang="hr-HR" sz="2000" i="1" dirty="0" smtClean="0">
                          <a:latin typeface="Cambria Math" panose="02040503050406030204" pitchFamily="18" charset="0"/>
                          <a:ea typeface="Calibri" panose="020F0502020204030204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hr-HR" sz="2000" i="1" dirty="0" smtClean="0">
                              <a:latin typeface="Cambria Math" panose="02040503050406030204" pitchFamily="18" charset="0"/>
                              <a:ea typeface="Calibri" panose="020F0502020204030204"/>
                              <a:cs typeface="Calibri" panose="020F0502020204030204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 dirty="0" smtClean="0">
                                  <a:latin typeface="Cambria Math" panose="02040503050406030204" pitchFamily="18" charset="0"/>
                                  <a:ea typeface="Calibri" panose="020F0502020204030204"/>
                                  <a:cs typeface="Calibri" panose="020F0502020204030204"/>
                                </a:rPr>
                              </m:ctrlPr>
                            </m:sSupPr>
                            <m:e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libri" panose="020F0502020204030204"/>
                                  <a:cs typeface="Calibri" panose="020F0502020204030204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libri" panose="020F0502020204030204"/>
                                  <a:cs typeface="Calibri" panose="020F0502020204030204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libri" panose="020F0502020204030204"/>
                              <a:cs typeface="Calibri" panose="020F0502020204030204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r-HR" sz="2000" i="1">
                  <a:latin typeface="Cambria Math" panose="02040503050406030204" pitchFamily="18" charset="0"/>
                  <a:ea typeface="Calibri" panose="020F0502020204030204"/>
                  <a:cs typeface="Calibri" panose="020F0502020204030204"/>
                </a:endParaRPr>
              </a:p>
              <a:p>
                <a:pPr marL="0" indent="0">
                  <a:buNone/>
                </a:pPr>
                <a:endParaRPr lang="hr-HR" sz="2000" i="1">
                  <a:latin typeface="Cambria Math" panose="02040503050406030204" pitchFamily="18" charset="0"/>
                  <a:ea typeface="Calibri" panose="020F0502020204030204"/>
                  <a:cs typeface="Calibri" panose="020F0502020204030204"/>
                </a:endParaRPr>
              </a:p>
              <a:p>
                <a:pPr marL="0" indent="0">
                  <a:buNone/>
                </a:pPr>
                <a:r>
                  <a:rPr lang="hr-HR" sz="1500"/>
                  <a:t> </a:t>
                </a:r>
                <a:endParaRPr lang="hr-HR" sz="1500"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0123" y="1717153"/>
                <a:ext cx="6400772" cy="4387920"/>
              </a:xfrm>
              <a:blipFill>
                <a:blip r:embed="rId2"/>
                <a:stretch>
                  <a:fillRect l="-857" t="-1808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6C5484B0-586E-E2B6-3AF6-9ACF4F334936}"/>
                  </a:ext>
                </a:extLst>
              </p:cNvPr>
              <p:cNvSpPr txBox="1"/>
              <p:nvPr/>
            </p:nvSpPr>
            <p:spPr>
              <a:xfrm>
                <a:off x="2308232" y="4152803"/>
                <a:ext cx="14789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dirty="0">
                          <a:latin typeface="Cambria Math" panose="02040503050406030204" pitchFamily="18" charset="0"/>
                          <a:ea typeface="Calibri" panose="020F0502020204030204"/>
                          <a:cs typeface="Calibri" panose="020F0502020204030204"/>
                        </a:rPr>
                        <m:t>𝐹</m:t>
                      </m:r>
                      <m:r>
                        <a:rPr lang="hr-HR" i="1" dirty="0">
                          <a:latin typeface="Cambria Math" panose="02040503050406030204" pitchFamily="18" charset="0"/>
                          <a:ea typeface="Calibri" panose="020F0502020204030204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hr-HR" i="1" dirty="0">
                              <a:latin typeface="Cambria Math" panose="02040503050406030204" pitchFamily="18" charset="0"/>
                              <a:ea typeface="Calibri" panose="020F0502020204030204"/>
                              <a:cs typeface="Calibri" panose="020F0502020204030204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i="1" dirty="0">
                                  <a:latin typeface="Cambria Math" panose="02040503050406030204" pitchFamily="18" charset="0"/>
                                  <a:ea typeface="Calibri" panose="020F0502020204030204"/>
                                  <a:cs typeface="Calibri" panose="020F0502020204030204"/>
                                </a:rPr>
                              </m:ctrlPr>
                            </m:sSupPr>
                            <m:e>
                              <m:r>
                                <a:rPr lang="hr-HR" i="1" dirty="0">
                                  <a:latin typeface="Cambria Math" panose="02040503050406030204" pitchFamily="18" charset="0"/>
                                  <a:ea typeface="Calibri" panose="020F0502020204030204"/>
                                  <a:cs typeface="Calibri" panose="020F0502020204030204"/>
                                </a:rPr>
                                <m:t>𝑚𝑣</m:t>
                              </m:r>
                            </m:e>
                            <m:sup>
                              <m:r>
                                <a:rPr lang="hr-HR" i="1" dirty="0">
                                  <a:latin typeface="Cambria Math" panose="02040503050406030204" pitchFamily="18" charset="0"/>
                                  <a:ea typeface="Calibri" panose="020F0502020204030204"/>
                                  <a:cs typeface="Calibri" panose="020F0502020204030204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i="1" dirty="0">
                              <a:latin typeface="Cambria Math" panose="02040503050406030204" pitchFamily="18" charset="0"/>
                              <a:ea typeface="Calibri" panose="020F0502020204030204"/>
                              <a:cs typeface="Calibri" panose="020F0502020204030204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hr-HR"/>
              </a:p>
            </p:txBody>
          </p:sp>
        </mc:Choice>
        <mc:Fallback xmlns="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6C5484B0-586E-E2B6-3AF6-9ACF4F334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232" y="4152803"/>
                <a:ext cx="147891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C9F676-557E-97A1-59C2-D69A8CE9CF8D}"/>
              </a:ext>
            </a:extLst>
          </p:cNvPr>
          <p:cNvCxnSpPr/>
          <p:nvPr/>
        </p:nvCxnSpPr>
        <p:spPr>
          <a:xfrm flipV="1">
            <a:off x="1201995" y="4488092"/>
            <a:ext cx="544381" cy="5447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722D0A-CE14-8A06-2B51-6C875B510F9B}"/>
              </a:ext>
            </a:extLst>
          </p:cNvPr>
          <p:cNvCxnSpPr>
            <a:cxnSpLocks/>
          </p:cNvCxnSpPr>
          <p:nvPr/>
        </p:nvCxnSpPr>
        <p:spPr>
          <a:xfrm flipH="1" flipV="1">
            <a:off x="656426" y="4526674"/>
            <a:ext cx="497340" cy="4965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>
            <a:extLst>
              <a:ext uri="{FF2B5EF4-FFF2-40B4-BE49-F238E27FC236}">
                <a16:creationId xmlns:a16="http://schemas.microsoft.com/office/drawing/2014/main" id="{4D1786C7-39D7-CE71-5EF8-CD810FE6EA45}"/>
              </a:ext>
            </a:extLst>
          </p:cNvPr>
          <p:cNvSpPr txBox="1"/>
          <p:nvPr/>
        </p:nvSpPr>
        <p:spPr>
          <a:xfrm rot="8025866" flipV="1">
            <a:off x="659474" y="2887679"/>
            <a:ext cx="530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F</a:t>
            </a:r>
            <a:endParaRPr lang="sr-Latn-RS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6DAA306-9C45-8F68-D489-10744BA9A026}"/>
              </a:ext>
            </a:extLst>
          </p:cNvPr>
          <p:cNvSpPr txBox="1"/>
          <p:nvPr/>
        </p:nvSpPr>
        <p:spPr>
          <a:xfrm rot="13461364" flipV="1">
            <a:off x="-60867" y="6443968"/>
            <a:ext cx="530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v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3743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hr-HR" err="1"/>
              <a:t>Regelacija</a:t>
            </a:r>
            <a:r>
              <a:rPr lang="hr-HR"/>
              <a:t> leda</a:t>
            </a: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hr-HR"/>
              <a:t>Klizaljka stvara vanjski pritisak na led. Njemu se temperatura tališta smanjuje, tali se i smanjuje se trenje. Čim klizaljka prođe led se opet zaledi i ima pravilnu kristalnu strukturu.</a:t>
            </a:r>
          </a:p>
          <a:p>
            <a:endParaRPr lang="hr-HR"/>
          </a:p>
          <a:p>
            <a:pPr marL="0" indent="0">
              <a:buNone/>
            </a:pPr>
            <a:endParaRPr lang="hr-HR"/>
          </a:p>
          <a:p>
            <a:endParaRPr lang="hr-HR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32227"/>
              </p:ext>
            </p:extLst>
          </p:nvPr>
        </p:nvGraphicFramePr>
        <p:xfrm>
          <a:off x="703182" y="1596402"/>
          <a:ext cx="4777382" cy="3495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971">
                  <a:extLst>
                    <a:ext uri="{9D8B030D-6E8A-4147-A177-3AD203B41FA5}">
                      <a16:colId xmlns:a16="http://schemas.microsoft.com/office/drawing/2014/main" val="533056053"/>
                    </a:ext>
                  </a:extLst>
                </a:gridCol>
                <a:gridCol w="2385411">
                  <a:extLst>
                    <a:ext uri="{9D8B030D-6E8A-4147-A177-3AD203B41FA5}">
                      <a16:colId xmlns:a16="http://schemas.microsoft.com/office/drawing/2014/main" val="1095071469"/>
                    </a:ext>
                  </a:extLst>
                </a:gridCol>
              </a:tblGrid>
              <a:tr h="415676">
                <a:tc gridSpan="2">
                  <a:txBody>
                    <a:bodyPr/>
                    <a:lstStyle/>
                    <a:p>
                      <a:pPr algn="ctr"/>
                      <a:r>
                        <a:rPr lang="hr-HR" sz="1900"/>
                        <a:t>STABILNOST</a:t>
                      </a:r>
                      <a:r>
                        <a:rPr lang="hr-HR" sz="1900" baseline="0"/>
                        <a:t> KLIZAČA</a:t>
                      </a:r>
                      <a:endParaRPr lang="hr-HR" sz="1900"/>
                    </a:p>
                  </a:txBody>
                  <a:tcPr marL="94472" marR="94472" marT="47236" marB="47236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69068"/>
                  </a:ext>
                </a:extLst>
              </a:tr>
              <a:tr h="699091">
                <a:tc>
                  <a:txBody>
                    <a:bodyPr/>
                    <a:lstStyle/>
                    <a:p>
                      <a:pPr algn="ctr"/>
                      <a:r>
                        <a:rPr lang="hr-HR" sz="1900"/>
                        <a:t>POZITIVAN UČINAK</a:t>
                      </a:r>
                    </a:p>
                  </a:txBody>
                  <a:tcPr marL="94472" marR="94472" marT="47236" marB="472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900"/>
                        <a:t>NEGATIVAN UČINAK</a:t>
                      </a:r>
                    </a:p>
                  </a:txBody>
                  <a:tcPr marL="94472" marR="94472" marT="47236" marB="47236"/>
                </a:tc>
                <a:extLst>
                  <a:ext uri="{0D108BD9-81ED-4DB2-BD59-A6C34878D82A}">
                    <a16:rowId xmlns:a16="http://schemas.microsoft.com/office/drawing/2014/main" val="3855907885"/>
                  </a:ext>
                </a:extLst>
              </a:tr>
              <a:tr h="699091">
                <a:tc>
                  <a:txBody>
                    <a:bodyPr/>
                    <a:lstStyle/>
                    <a:p>
                      <a:r>
                        <a:rPr lang="hr-HR" sz="1900"/>
                        <a:t>Manje trenje=glatko klizanje</a:t>
                      </a:r>
                    </a:p>
                  </a:txBody>
                  <a:tcPr marL="94472" marR="94472" marT="47236" marB="47236"/>
                </a:tc>
                <a:tc>
                  <a:txBody>
                    <a:bodyPr/>
                    <a:lstStyle/>
                    <a:p>
                      <a:r>
                        <a:rPr lang="hr-HR" sz="1900"/>
                        <a:t>Manje</a:t>
                      </a:r>
                      <a:r>
                        <a:rPr lang="hr-HR" sz="1900" baseline="0"/>
                        <a:t> trenje=lošije držanje u zavoju</a:t>
                      </a:r>
                      <a:endParaRPr lang="hr-HR" sz="1900"/>
                    </a:p>
                  </a:txBody>
                  <a:tcPr marL="94472" marR="94472" marT="47236" marB="47236"/>
                </a:tc>
                <a:extLst>
                  <a:ext uri="{0D108BD9-81ED-4DB2-BD59-A6C34878D82A}">
                    <a16:rowId xmlns:a16="http://schemas.microsoft.com/office/drawing/2014/main" val="1752716939"/>
                  </a:ext>
                </a:extLst>
              </a:tr>
              <a:tr h="982506">
                <a:tc>
                  <a:txBody>
                    <a:bodyPr/>
                    <a:lstStyle/>
                    <a:p>
                      <a:r>
                        <a:rPr lang="hr-HR" sz="1900"/>
                        <a:t>Veća brzina</a:t>
                      </a:r>
                    </a:p>
                  </a:txBody>
                  <a:tcPr marL="94472" marR="94472" marT="47236" marB="47236"/>
                </a:tc>
                <a:tc>
                  <a:txBody>
                    <a:bodyPr/>
                    <a:lstStyle/>
                    <a:p>
                      <a:r>
                        <a:rPr lang="hr-HR" sz="1900"/>
                        <a:t>Veća</a:t>
                      </a:r>
                      <a:r>
                        <a:rPr lang="hr-HR" sz="1900" baseline="0"/>
                        <a:t> vjerojatnost </a:t>
                      </a:r>
                      <a:r>
                        <a:rPr lang="hr-HR" sz="1900" baseline="0" err="1"/>
                        <a:t>proklizavanja</a:t>
                      </a:r>
                      <a:r>
                        <a:rPr lang="hr-HR" sz="1900" baseline="0"/>
                        <a:t> prema van u zavoju</a:t>
                      </a:r>
                      <a:endParaRPr lang="hr-HR" sz="1900"/>
                    </a:p>
                  </a:txBody>
                  <a:tcPr marL="94472" marR="94472" marT="47236" marB="47236"/>
                </a:tc>
                <a:extLst>
                  <a:ext uri="{0D108BD9-81ED-4DB2-BD59-A6C34878D82A}">
                    <a16:rowId xmlns:a16="http://schemas.microsoft.com/office/drawing/2014/main" val="1716286549"/>
                  </a:ext>
                </a:extLst>
              </a:tr>
              <a:tr h="699091">
                <a:tc>
                  <a:txBody>
                    <a:bodyPr/>
                    <a:lstStyle/>
                    <a:p>
                      <a:r>
                        <a:rPr lang="hr-HR" sz="1900"/>
                        <a:t>Gibanje</a:t>
                      </a:r>
                      <a:r>
                        <a:rPr lang="hr-HR" sz="1900" baseline="0"/>
                        <a:t> bez zapinjanja</a:t>
                      </a:r>
                      <a:endParaRPr lang="hr-HR" sz="1900"/>
                    </a:p>
                  </a:txBody>
                  <a:tcPr marL="94472" marR="94472" marT="47236" marB="47236"/>
                </a:tc>
                <a:tc>
                  <a:txBody>
                    <a:bodyPr/>
                    <a:lstStyle/>
                    <a:p>
                      <a:r>
                        <a:rPr lang="hr-HR" sz="1900"/>
                        <a:t>Veći rizik pada</a:t>
                      </a:r>
                      <a:r>
                        <a:rPr lang="hr-HR" sz="1900" baseline="0"/>
                        <a:t> i sudara</a:t>
                      </a:r>
                      <a:endParaRPr lang="hr-HR" sz="1900"/>
                    </a:p>
                  </a:txBody>
                  <a:tcPr marL="94472" marR="94472" marT="47236" marB="47236"/>
                </a:tc>
                <a:extLst>
                  <a:ext uri="{0D108BD9-81ED-4DB2-BD59-A6C34878D82A}">
                    <a16:rowId xmlns:a16="http://schemas.microsoft.com/office/drawing/2014/main" val="191257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65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imanje zaslona 2026-03-07 132840">
            <a:hlinkClick r:id="" action="ppaction://media"/>
            <a:extLst>
              <a:ext uri="{FF2B5EF4-FFF2-40B4-BE49-F238E27FC236}">
                <a16:creationId xmlns:a16="http://schemas.microsoft.com/office/drawing/2014/main" id="{1FA22251-BBA1-7A50-9D40-E589EA2EB80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573" y="643467"/>
            <a:ext cx="981685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imanje zaslona 2026-03-07 133019">
            <a:hlinkClick r:id="" action="ppaction://media"/>
            <a:extLst>
              <a:ext uri="{FF2B5EF4-FFF2-40B4-BE49-F238E27FC236}">
                <a16:creationId xmlns:a16="http://schemas.microsoft.com/office/drawing/2014/main" id="{48AA11BD-3739-141D-32BD-FECE39E6B60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09021" y="149772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chemeClr val="tx1">
                    <a:lumMod val="85000"/>
                    <a:lumOff val="15000"/>
                  </a:schemeClr>
                </a:solidFill>
              </a:rPr>
              <a:t>Položaj tijela</a:t>
            </a:r>
          </a:p>
        </p:txBody>
      </p:sp>
      <p:pic>
        <p:nvPicPr>
          <p:cNvPr id="5" name="Slika 4" descr="Sportske novosti - Hrvatske klizačice love polufinale na 1500 m: Aščić uči  na greškama, Burić napokon starta">
            <a:extLst>
              <a:ext uri="{FF2B5EF4-FFF2-40B4-BE49-F238E27FC236}">
                <a16:creationId xmlns:a16="http://schemas.microsoft.com/office/drawing/2014/main" id="{4274118F-8B02-6292-D5FF-623E4902F0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43" t="-1149" r="19974" b="1149"/>
          <a:stretch>
            <a:fillRect/>
          </a:stretch>
        </p:blipFill>
        <p:spPr>
          <a:xfrm>
            <a:off x="-761997" y="-157654"/>
            <a:ext cx="6090708" cy="7015547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77035" y="1713805"/>
            <a:ext cx="3810000" cy="410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Tijelo je u nižem položaju kako bi se smanjio otpor zraka i tijelo postiglo veću brzinu. U zavoju tijelo je nagnuto prema središtu kružnice kako bi osiguralo stabilnost i ostalo u kružnoj putanji.</a:t>
            </a:r>
            <a:endParaRPr lang="hr-HR" sz="240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Slika 3" descr="Japanski brzi klizač prvi slučaj dopinga na Zimskim olimpijskim igrama">
            <a:extLst>
              <a:ext uri="{FF2B5EF4-FFF2-40B4-BE49-F238E27FC236}">
                <a16:creationId xmlns:a16="http://schemas.microsoft.com/office/drawing/2014/main" id="{3BB823B4-B39B-09E1-69A7-D850577192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13" r="38039"/>
          <a:stretch>
            <a:fillRect/>
          </a:stretch>
        </p:blipFill>
        <p:spPr>
          <a:xfrm>
            <a:off x="8580467" y="10"/>
            <a:ext cx="3612116" cy="6858058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248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F56EE7-54CB-BF12-3FAC-4D275EE6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ea typeface="Calibri Light"/>
                <a:cs typeface="Calibri Light"/>
              </a:rPr>
              <a:t>Zaključak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F92C4A-A3F7-321A-36BD-B74F8413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19877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000" dirty="0">
                <a:ea typeface="Calibri" panose="020F0502020204030204"/>
                <a:cs typeface="Calibri" panose="020F0502020204030204"/>
              </a:rPr>
              <a:t>Iako brzo klizanje na kratkim stazama ne izgleda kao težak sport, klizači moraju uložiti puno truda. Moraju imati snažne noge kako bi se jače mogli odgurnuti o led i postići veće brzine. Također, bitan je položaj tijela tako da je otpor zraka što manji. Tako će se tijelo u skladu s 1. </a:t>
            </a:r>
            <a:r>
              <a:rPr lang="hr-HR" sz="2000" dirty="0" err="1">
                <a:ea typeface="Calibri" panose="020F0502020204030204"/>
                <a:cs typeface="Calibri" panose="020F0502020204030204"/>
              </a:rPr>
              <a:t>Newtonovim</a:t>
            </a:r>
            <a:r>
              <a:rPr lang="hr-HR" sz="2000" dirty="0">
                <a:ea typeface="Calibri" panose="020F0502020204030204"/>
                <a:cs typeface="Calibri" panose="020F0502020204030204"/>
              </a:rPr>
              <a:t> zakonom nastaviti gibati duže velikom brzinom. U zavoj trebaju ući manjom brzinom, nagnuti tijelo prema središtu kružnice i uz pomoć trenja između leda i klizaljki održat će se u zavoju. Ukoliko to ne naprave centrifugalna sila izbacit će ih iz zavoja i izgubit će utrku. Klizač s najboljom tehnikom koja prati fizikalne zakonitosti pobjeđuje.</a:t>
            </a:r>
          </a:p>
        </p:txBody>
      </p:sp>
    </p:spTree>
    <p:extLst>
      <p:ext uri="{BB962C8B-B14F-4D97-AF65-F5344CB8AC3E}">
        <p14:creationId xmlns:p14="http://schemas.microsoft.com/office/powerpoint/2010/main" val="1536677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Literatura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2000">
                <a:latin typeface="Calibri Light"/>
                <a:ea typeface="Calibri Light"/>
                <a:cs typeface="Calibri Light"/>
                <a:hlinkClick r:id="rId2"/>
              </a:rPr>
              <a:t>https://prezi.com/p/ooxrtc5ahkc-/brzo-klizanje-na-kratke-staze/</a:t>
            </a:r>
            <a:r>
              <a:rPr lang="hr-HR" sz="2000">
                <a:latin typeface="Calibri Light"/>
                <a:ea typeface="Calibri Light"/>
                <a:cs typeface="Calibri Light"/>
              </a:rPr>
              <a:t> </a:t>
            </a:r>
          </a:p>
          <a:p>
            <a:r>
              <a:rPr lang="hr-HR" sz="2000">
                <a:ea typeface="+mn-lt"/>
                <a:cs typeface="+mn-lt"/>
                <a:hlinkClick r:id="rId3"/>
              </a:rPr>
              <a:t>https://www.croskate.hr/en/discipline/brzo-klizanje/</a:t>
            </a:r>
            <a:endParaRPr lang="hr-HR" sz="2000">
              <a:latin typeface="Calibri Light"/>
              <a:ea typeface="Calibri Light"/>
              <a:cs typeface="Calibri Light"/>
            </a:endParaRPr>
          </a:p>
          <a:p>
            <a:r>
              <a:rPr lang="hr-HR" sz="2000">
                <a:ea typeface="+mn-lt"/>
                <a:cs typeface="+mn-lt"/>
                <a:hlinkClick r:id="rId4"/>
              </a:rPr>
              <a:t>https://www.enciklopedija.hr/clanak/brzo-klizanje</a:t>
            </a:r>
            <a:endParaRPr lang="hr-HR" sz="2000">
              <a:ea typeface="+mn-lt"/>
              <a:cs typeface="+mn-lt"/>
            </a:endParaRPr>
          </a:p>
          <a:p>
            <a:r>
              <a:rPr lang="hr-HR" sz="2000">
                <a:ea typeface="+mn-lt"/>
                <a:cs typeface="+mn-lt"/>
                <a:hlinkClick r:id="rId5"/>
              </a:rPr>
              <a:t>https://bs.wikipedia.org/wiki/Brzo_klizanje_na_kratkim_stazama</a:t>
            </a:r>
            <a:endParaRPr lang="hr-HR" sz="2000">
              <a:ea typeface="+mn-lt"/>
              <a:cs typeface="+mn-lt"/>
            </a:endParaRPr>
          </a:p>
          <a:p>
            <a:endParaRPr lang="hr-HR" sz="2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2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906CDE-5D17-FA11-A57F-57907CBA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  <a:ea typeface="Calibri Light"/>
                <a:cs typeface="Calibri Light"/>
              </a:rPr>
              <a:t>Sažetak rada</a:t>
            </a:r>
            <a:endParaRPr lang="hr-HR" sz="40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C756C3-311E-A5D9-039E-C1372695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000">
                <a:ea typeface="Calibri" panose="020F0502020204030204"/>
                <a:cs typeface="Calibri" panose="020F0502020204030204"/>
              </a:rPr>
              <a:t>Promatrajući trke brzo klizača na kratke staze na zimskim olimpijskim igrama videima, slikama, formulama i definicijama opisale smo fizikalne zakonitosti koje vrijede u ovom sportu. To su Newtonovi zakoni, centripetalna i centrifugalna sila u zavoju, regelacija leda te kako položaj tijela utječe na stabilnost klizača. U prezentaciji smo navele svoja zapažanja i izvele zaključak.</a:t>
            </a:r>
          </a:p>
        </p:txBody>
      </p:sp>
    </p:spTree>
    <p:extLst>
      <p:ext uri="{BB962C8B-B14F-4D97-AF65-F5344CB8AC3E}">
        <p14:creationId xmlns:p14="http://schemas.microsoft.com/office/powerpoint/2010/main" val="124967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hr-HR" sz="4800"/>
              <a:t>Uvod u brzo klizanje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hr-HR" sz="2000"/>
              <a:t>Svijet-1992. godina na zimskim olimpijskim igrama u francuskom </a:t>
            </a:r>
            <a:r>
              <a:rPr lang="hr-HR" sz="2000" err="1"/>
              <a:t>Albertivilleu</a:t>
            </a:r>
            <a:endParaRPr lang="hr-HR" sz="2000">
              <a:ea typeface="Calibri"/>
              <a:cs typeface="Calibri"/>
            </a:endParaRPr>
          </a:p>
          <a:p>
            <a:r>
              <a:rPr lang="hr-HR" sz="2000"/>
              <a:t>Hrvatska-1998. godina</a:t>
            </a:r>
            <a:endParaRPr lang="hr-HR" sz="2000">
              <a:ea typeface="Calibri"/>
              <a:cs typeface="Calibri"/>
            </a:endParaRPr>
          </a:p>
          <a:p>
            <a:r>
              <a:rPr lang="hr-HR" sz="2000"/>
              <a:t>Muška i ženska konkurencija</a:t>
            </a:r>
            <a:endParaRPr lang="hr-HR" sz="2000">
              <a:ea typeface="Calibri"/>
              <a:cs typeface="Calibri"/>
            </a:endParaRPr>
          </a:p>
          <a:p>
            <a:r>
              <a:rPr lang="hr-HR" sz="2000"/>
              <a:t>8 disciplina: 500 m, 1000 m, 1500 m te štafeta, za muškarce 5000 m, a za žene 3000 m</a:t>
            </a:r>
            <a:endParaRPr lang="hr-HR" sz="2000">
              <a:ea typeface="Calibri"/>
              <a:cs typeface="Calibri"/>
            </a:endParaRPr>
          </a:p>
          <a:p>
            <a:r>
              <a:rPr lang="hr-HR" sz="2000"/>
              <a:t>4 do 8 natjecatelja</a:t>
            </a:r>
            <a:endParaRPr lang="hr-HR" sz="2000">
              <a:ea typeface="Calibri"/>
              <a:cs typeface="Calibri"/>
            </a:endParaRPr>
          </a:p>
          <a:p>
            <a:endParaRPr lang="hr-HR" sz="1700"/>
          </a:p>
        </p:txBody>
      </p:sp>
      <p:pic>
        <p:nvPicPr>
          <p:cNvPr id="10" name="Picture 9" descr="Brzo klizanje na kratkim stazama » Skijanje.rs">
            <a:extLst>
              <a:ext uri="{FF2B5EF4-FFF2-40B4-BE49-F238E27FC236}">
                <a16:creationId xmlns:a16="http://schemas.microsoft.com/office/drawing/2014/main" id="{63DE9AB7-9FE9-2238-153A-8329E89F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240505"/>
            <a:ext cx="5150277" cy="220174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BE788C0-95D4-1F3A-C25C-B6B6E9BB233D}"/>
              </a:ext>
            </a:extLst>
          </p:cNvPr>
          <p:cNvSpPr txBox="1"/>
          <p:nvPr/>
        </p:nvSpPr>
        <p:spPr>
          <a:xfrm>
            <a:off x="6279931" y="5662448"/>
            <a:ext cx="4125310" cy="604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1700">
                <a:ea typeface="Calibri"/>
                <a:cs typeface="Calibri"/>
              </a:rPr>
              <a:t>Staza: hokejaški teren, 111,12 m</a:t>
            </a:r>
            <a:endParaRPr lang="en-US" sz="1700">
              <a:ea typeface="Calibri"/>
              <a:cs typeface="Calibri"/>
            </a:endParaRPr>
          </a:p>
          <a:p>
            <a:pPr algn="l"/>
            <a:endParaRPr lang="hr-H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06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107BB-9858-0255-5D8F-668939A9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Slika 7" descr="U cipelama od 4000 eura po ledu juri 50 km na sat: Nekad su nas gledali kao  jamajčanski bob. Danas smo najjači u regiji - tportal">
            <a:extLst>
              <a:ext uri="{FF2B5EF4-FFF2-40B4-BE49-F238E27FC236}">
                <a16:creationId xmlns:a16="http://schemas.microsoft.com/office/drawing/2014/main" id="{AB989F8B-EFDD-C401-1B8B-5E332870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51" y="-2855344"/>
            <a:ext cx="5058958" cy="9707593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191751C0-DC1A-1E62-7D01-63BC3CA78E89}"/>
              </a:ext>
            </a:extLst>
          </p:cNvPr>
          <p:cNvSpPr/>
          <p:nvPr/>
        </p:nvSpPr>
        <p:spPr>
          <a:xfrm rot="480000">
            <a:off x="2588488" y="2454891"/>
            <a:ext cx="3910639" cy="183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9D52837-67CA-016E-CFCA-C45E50BFA2AC}"/>
              </a:ext>
            </a:extLst>
          </p:cNvPr>
          <p:cNvSpPr txBox="1"/>
          <p:nvPr/>
        </p:nvSpPr>
        <p:spPr>
          <a:xfrm>
            <a:off x="6456946" y="380999"/>
            <a:ext cx="23862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>
                <a:ea typeface="Calibri"/>
                <a:cs typeface="Calibri"/>
              </a:rPr>
              <a:t>ggg</a:t>
            </a:r>
            <a:endParaRPr lang="hr-HR"/>
          </a:p>
        </p:txBody>
      </p:sp>
      <p:pic>
        <p:nvPicPr>
          <p:cNvPr id="3" name="Picture 2" descr="Skating Start Kratka staza Brza klizaljka Kaciga - Profesionalna zaštitna  kapa">
            <a:extLst>
              <a:ext uri="{FF2B5EF4-FFF2-40B4-BE49-F238E27FC236}">
                <a16:creationId xmlns:a16="http://schemas.microsoft.com/office/drawing/2014/main" id="{1EC5BF2C-0219-7F55-DC61-6463C843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993" y="253978"/>
            <a:ext cx="1252864" cy="1736291"/>
          </a:xfrm>
          <a:prstGeom prst="rect">
            <a:avLst/>
          </a:prstGeom>
        </p:spPr>
      </p:pic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7AF2F087-7182-8C51-C3AF-F7A0F1B18EDB}"/>
              </a:ext>
            </a:extLst>
          </p:cNvPr>
          <p:cNvSpPr/>
          <p:nvPr/>
        </p:nvSpPr>
        <p:spPr>
          <a:xfrm rot="480000">
            <a:off x="2364399" y="299526"/>
            <a:ext cx="3910639" cy="183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4A7E3-6252-D7F9-5512-2C157CAD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55" y="5317262"/>
            <a:ext cx="1263042" cy="1325672"/>
          </a:xfrm>
          <a:prstGeom prst="rect">
            <a:avLst/>
          </a:prstGeom>
        </p:spPr>
      </p:pic>
      <p:pic>
        <p:nvPicPr>
          <p:cNvPr id="13" name="Slika 12" descr="Slika na kojoj se prikazuje osoba, crno, dlan, ruka&#10;&#10;Sadržaj generiran uz AI možda nije točan.">
            <a:extLst>
              <a:ext uri="{FF2B5EF4-FFF2-40B4-BE49-F238E27FC236}">
                <a16:creationId xmlns:a16="http://schemas.microsoft.com/office/drawing/2014/main" id="{0E3291D9-C8FA-8914-993B-CFEBD207B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794" y="2635634"/>
            <a:ext cx="1445172" cy="1061216"/>
          </a:xfrm>
          <a:prstGeom prst="rect">
            <a:avLst/>
          </a:prstGeom>
        </p:spPr>
      </p:pic>
      <p:pic>
        <p:nvPicPr>
          <p:cNvPr id="14" name="Slika 13" descr="Slika na kojoj se prikazuje Klizanje, sport, osoba, snijeg&#10;&#10;Sadržaj generiran uz AI možda nije točan.">
            <a:extLst>
              <a:ext uri="{FF2B5EF4-FFF2-40B4-BE49-F238E27FC236}">
                <a16:creationId xmlns:a16="http://schemas.microsoft.com/office/drawing/2014/main" id="{B462EDA8-84BF-E2D0-BBE0-B1F52A3B5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138" y="2470916"/>
            <a:ext cx="1524000" cy="1390650"/>
          </a:xfrm>
          <a:prstGeom prst="rect">
            <a:avLst/>
          </a:prstGeom>
        </p:spPr>
      </p:pic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FE14AFEB-3CBC-73B9-762A-D6A5564E8FFC}"/>
              </a:ext>
            </a:extLst>
          </p:cNvPr>
          <p:cNvSpPr/>
          <p:nvPr/>
        </p:nvSpPr>
        <p:spPr>
          <a:xfrm>
            <a:off x="2877522" y="4333615"/>
            <a:ext cx="6170363" cy="183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id="{AE16AF81-2E44-E552-0035-8D2577ABC709}"/>
              </a:ext>
            </a:extLst>
          </p:cNvPr>
          <p:cNvSpPr/>
          <p:nvPr/>
        </p:nvSpPr>
        <p:spPr>
          <a:xfrm>
            <a:off x="2010419" y="5791925"/>
            <a:ext cx="3910639" cy="183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 descr="Slika na kojoj se prikazuje odijevanje, zaštitna odjeća, rukavica&#10;&#10;Sadržaj generiran uz AI možda nije točan.">
            <a:extLst>
              <a:ext uri="{FF2B5EF4-FFF2-40B4-BE49-F238E27FC236}">
                <a16:creationId xmlns:a16="http://schemas.microsoft.com/office/drawing/2014/main" id="{078D1268-75E9-6E7F-BA70-123FFB6F8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175" y="3866000"/>
            <a:ext cx="1468822" cy="2331655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9F549EEF-186D-2393-1496-AA14FB339D33}"/>
              </a:ext>
            </a:extLst>
          </p:cNvPr>
          <p:cNvSpPr txBox="1"/>
          <p:nvPr/>
        </p:nvSpPr>
        <p:spPr>
          <a:xfrm>
            <a:off x="9222827" y="394138"/>
            <a:ext cx="4256689" cy="13177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4400">
                <a:ea typeface="Calibri"/>
                <a:cs typeface="Calibri"/>
              </a:rPr>
              <a:t>OPREMA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hr-HR" sz="1700">
              <a:ea typeface="Calibri"/>
              <a:cs typeface="Calibri"/>
            </a:endParaRPr>
          </a:p>
          <a:p>
            <a:endParaRPr lang="hr-HR" sz="1200">
              <a:ea typeface="Calibri"/>
              <a:cs typeface="Calibri"/>
            </a:endParaRPr>
          </a:p>
        </p:txBody>
      </p:sp>
      <p:sp>
        <p:nvSpPr>
          <p:cNvPr id="21" name="Rezervirano mjesto sadržaja 20">
            <a:extLst>
              <a:ext uri="{FF2B5EF4-FFF2-40B4-BE49-F238E27FC236}">
                <a16:creationId xmlns:a16="http://schemas.microsoft.com/office/drawing/2014/main" id="{5D084C42-911E-31FA-C495-4B7BFD15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0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305F6-6711-D3A0-2E39-B5C458BD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DE3E1E-7F08-FDCA-BC66-3BAB6141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3EF71B-186E-2DA3-29E6-1572EF48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hr-HR">
              <a:ea typeface="Calibri"/>
              <a:cs typeface="Calibri"/>
            </a:endParaRPr>
          </a:p>
        </p:txBody>
      </p:sp>
      <p:pic>
        <p:nvPicPr>
          <p:cNvPr id="4" name="Mrežni medijski sadržaji 3" title="Steven Bradbury Wins Gold - High Quality With Original Australian Commentary">
            <a:hlinkClick r:id="" action="ppaction://noaction"/>
            <a:extLst>
              <a:ext uri="{FF2B5EF4-FFF2-40B4-BE49-F238E27FC236}">
                <a16:creationId xmlns:a16="http://schemas.microsoft.com/office/drawing/2014/main" id="{2D0ED81E-5E9D-04C4-8E11-1C0E05DDE5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5" y="-2875"/>
            <a:ext cx="12199698" cy="6879565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55174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r-HR" sz="4000">
                <a:solidFill>
                  <a:srgbClr val="FFFFFF"/>
                </a:solidFill>
              </a:rPr>
              <a:t>3 Newtonova zakona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200" b="1"/>
              <a:t>1. </a:t>
            </a:r>
            <a:r>
              <a:rPr lang="hr-HR" sz="3200" b="1" err="1"/>
              <a:t>Newtonov</a:t>
            </a:r>
            <a:r>
              <a:rPr lang="hr-HR" sz="3200" b="1"/>
              <a:t> zakon</a:t>
            </a:r>
          </a:p>
          <a:p>
            <a:r>
              <a:rPr lang="hr-HR" sz="2000" b="1"/>
              <a:t>Ako je ukupna sila na tijelo jednaka 0, tijelo koje je mirovalo ostaje mirovati, a tijelo koje se gibalo nastavlja se gibati stalnom brzinom.</a:t>
            </a:r>
            <a:endParaRPr lang="hr-HR" sz="2000" b="1">
              <a:ea typeface="Calibri"/>
              <a:cs typeface="Calibri"/>
            </a:endParaRPr>
          </a:p>
          <a:p>
            <a:r>
              <a:rPr lang="hr-HR" sz="2000" b="1"/>
              <a:t>Primjena</a:t>
            </a:r>
            <a:r>
              <a:rPr lang="hr-HR" sz="2000"/>
              <a:t>: a) Klizač mora primijeniti vanjsku silu da bi se počeo gibati; odgurnut se nogom</a:t>
            </a:r>
          </a:p>
          <a:p>
            <a:pPr marL="0" indent="0">
              <a:buNone/>
            </a:pPr>
            <a:r>
              <a:rPr lang="hr-HR" sz="2000"/>
              <a:t>	         b) Kada klizač postigne veliku brzinu teži tome da se nastavi gibati tom brzinom</a:t>
            </a:r>
          </a:p>
          <a:p>
            <a:pPr marL="0" indent="0">
              <a:buNone/>
            </a:pPr>
            <a:r>
              <a:rPr lang="hr-HR" sz="2000"/>
              <a:t>                     c) Postoji trenje između leda i klizaljki, otpor zraka i zavoji koji usporavaju klizača tako da on neće cijelo vrijeme imati stalnu brzinu</a:t>
            </a:r>
          </a:p>
          <a:p>
            <a:r>
              <a:rPr lang="hr-HR" sz="2000" b="1"/>
              <a:t>ZAKLJUČAK</a:t>
            </a:r>
            <a:r>
              <a:rPr lang="hr-HR" sz="2000"/>
              <a:t>: Klizač kako bi što duže zadržao stalnu brzinu, zauzima nizak položaj- smanjuje otpor zraka</a:t>
            </a:r>
            <a:endParaRPr lang="hr-HR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79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nimanje zaslona 2026-03-06 163522">
            <a:hlinkClick r:id="" action="ppaction://media"/>
            <a:extLst>
              <a:ext uri="{FF2B5EF4-FFF2-40B4-BE49-F238E27FC236}">
                <a16:creationId xmlns:a16="http://schemas.microsoft.com/office/drawing/2014/main" id="{00217D77-C4F2-4B3B-156A-FC8BAB565F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3357" y="643467"/>
            <a:ext cx="960528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nimanje zaslona 2026-03-06 163814">
            <a:hlinkClick r:id="" action="ppaction://media"/>
            <a:extLst>
              <a:ext uri="{FF2B5EF4-FFF2-40B4-BE49-F238E27FC236}">
                <a16:creationId xmlns:a16="http://schemas.microsoft.com/office/drawing/2014/main" id="{DA5C5E13-4B13-43BA-4726-C41976843C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2567" y="643467"/>
            <a:ext cx="964686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hr-HR" sz="40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810259" y="649480"/>
                <a:ext cx="6555347" cy="5546047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hr-HR" sz="3200" b="1"/>
                  <a:t>2. Newtonov zakon</a:t>
                </a:r>
              </a:p>
              <a:p>
                <a:r>
                  <a:rPr lang="hr-HR" sz="2000" b="1"/>
                  <a:t>Kada na tijelo mase m djeluje konstantna sila, tijelo se giba jednoliko ubrzano (</a:t>
                </a:r>
                <a14:m>
                  <m:oMath xmlns:m="http://schemas.openxmlformats.org/officeDocument/2006/math"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r-HR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hr-HR" sz="2000" b="1"/>
                  <a:t>)</a:t>
                </a:r>
                <a:endParaRPr lang="hr-HR" sz="2000" b="1">
                  <a:ea typeface="Calibri"/>
                  <a:cs typeface="Calibri"/>
                </a:endParaRPr>
              </a:p>
              <a:p>
                <a:r>
                  <a:rPr lang="hr-HR" sz="2000" b="1">
                    <a:ea typeface="Calibri"/>
                    <a:cs typeface="Calibri"/>
                  </a:rPr>
                  <a:t>Primjena</a:t>
                </a:r>
                <a:r>
                  <a:rPr lang="hr-HR" sz="2000">
                    <a:ea typeface="Calibri"/>
                    <a:cs typeface="Calibri"/>
                  </a:rPr>
                  <a:t>: a)Klizači u startu</a:t>
                </a:r>
              </a:p>
              <a:p>
                <a:pPr marL="0" indent="0">
                  <a:buNone/>
                </a:pPr>
                <a:r>
                  <a:rPr lang="hr-HR" sz="2000">
                    <a:ea typeface="Calibri"/>
                    <a:cs typeface="Calibri"/>
                  </a:rPr>
                  <a:t>     b) Prilikom prestizanja drugog klizača</a:t>
                </a:r>
              </a:p>
              <a:p>
                <a:r>
                  <a:rPr lang="hr-HR" sz="2000" b="1">
                    <a:ea typeface="Calibri"/>
                    <a:cs typeface="Calibri"/>
                  </a:rPr>
                  <a:t>ZAKLJUČAK</a:t>
                </a:r>
                <a:r>
                  <a:rPr lang="hr-HR" sz="2000">
                    <a:ea typeface="Calibri"/>
                    <a:cs typeface="Calibri"/>
                  </a:rPr>
                  <a:t>: Što je klizač manje mase i što jače može "gurnuti" led, postići će veće ubrzanje.</a:t>
                </a:r>
              </a:p>
              <a:p>
                <a:endParaRPr lang="hr-HR" sz="2000">
                  <a:ea typeface="Calibri"/>
                  <a:cs typeface="Calibri"/>
                </a:endParaRPr>
              </a:p>
              <a:p>
                <a:endParaRPr lang="hr-HR" sz="2000"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6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0259" y="649480"/>
                <a:ext cx="6555347" cy="5546047"/>
              </a:xfrm>
              <a:blipFill>
                <a:blip r:embed="rId2"/>
                <a:stretch>
                  <a:fillRect l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819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Tema sustava Office</vt:lpstr>
      <vt:lpstr>Brzo klizanje na kratkim stazama</vt:lpstr>
      <vt:lpstr>Sažetak rada</vt:lpstr>
      <vt:lpstr>Uvod u brzo klizanje</vt:lpstr>
      <vt:lpstr>PowerPoint prezentacija</vt:lpstr>
      <vt:lpstr>PowerPoint prezentacija</vt:lpstr>
      <vt:lpstr>3 Newtonova zakona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Zavoj</vt:lpstr>
      <vt:lpstr>Regelacija leda</vt:lpstr>
      <vt:lpstr>PowerPoint prezentacija</vt:lpstr>
      <vt:lpstr>PowerPoint prezentacija</vt:lpstr>
      <vt:lpstr>Položaj tijela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Brzo klizanje na kratkim stazama</dc:title>
  <dc:creator>Korisnik</dc:creator>
  <cp:lastModifiedBy>Lucija Katušić</cp:lastModifiedBy>
  <cp:revision>3</cp:revision>
  <dcterms:created xsi:type="dcterms:W3CDTF">2026-02-09T09:15:44Z</dcterms:created>
  <dcterms:modified xsi:type="dcterms:W3CDTF">2026-03-08T09:46:04Z</dcterms:modified>
</cp:coreProperties>
</file>