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8288000" cy="10287000"/>
  <p:notesSz cx="6858000" cy="9144000"/>
  <p:embeddedFontLst>
    <p:embeddedFont>
      <p:font typeface="Garet" pitchFamily="2" charset="0"/>
      <p:regular r:id="rId14"/>
    </p:embeddedFont>
    <p:embeddedFont>
      <p:font typeface="Garet Bold" pitchFamily="2" charset="0"/>
      <p:regular r:id="rId15"/>
    </p:embeddedFont>
    <p:embeddedFont>
      <p:font typeface="Garet Ultra-Bold" pitchFamily="2" charset="0"/>
      <p:regular r:id="rId16"/>
    </p:embeddedFont>
    <p:embeddedFont>
      <p:font typeface="Horizon" panose="02000500000000000000" pitchFamily="2" charset="0"/>
      <p:regular r:id="rId17"/>
    </p:embeddedFont>
    <p:embeddedFont>
      <p:font typeface="Now" pitchFamily="2" charset="0"/>
      <p:regular r:id="rId18"/>
    </p:embeddedFont>
    <p:embeddedFont>
      <p:font typeface="Open Sans" panose="02000000000000000000" pitchFamily="2" charset="0"/>
      <p:regular r:id="rId19"/>
    </p:embeddedFont>
    <p:embeddedFont>
      <p:font typeface="Open Sans Bold" panose="020B0806030504020204" pitchFamily="3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font" Target="fonts/font5.fntdata" /><Relationship Id="rId3" Type="http://schemas.openxmlformats.org/officeDocument/2006/relationships/customXml" Target="../customXml/item3.xml" /><Relationship Id="rId21" Type="http://schemas.openxmlformats.org/officeDocument/2006/relationships/presProps" Target="pres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font" Target="fonts/font4.fntdata" /><Relationship Id="rId25" Type="http://schemas.microsoft.com/office/2016/11/relationships/changesInfo" Target="changesInfos/changesInfo1.xml" /><Relationship Id="rId2" Type="http://schemas.openxmlformats.org/officeDocument/2006/relationships/customXml" Target="../customXml/item2.xml" /><Relationship Id="rId16" Type="http://schemas.openxmlformats.org/officeDocument/2006/relationships/font" Target="fonts/font3.fntdata" /><Relationship Id="rId20" Type="http://schemas.openxmlformats.org/officeDocument/2006/relationships/font" Target="fonts/font7.fntdata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bleStyles" Target="tableStyles.xml" /><Relationship Id="rId5" Type="http://schemas.openxmlformats.org/officeDocument/2006/relationships/slide" Target="slides/slide1.xml" /><Relationship Id="rId15" Type="http://schemas.openxmlformats.org/officeDocument/2006/relationships/font" Target="fonts/font2.fntdata" /><Relationship Id="rId23" Type="http://schemas.openxmlformats.org/officeDocument/2006/relationships/theme" Target="theme/theme1.xml" /><Relationship Id="rId10" Type="http://schemas.openxmlformats.org/officeDocument/2006/relationships/slide" Target="slides/slide6.xml" /><Relationship Id="rId19" Type="http://schemas.openxmlformats.org/officeDocument/2006/relationships/font" Target="fonts/font6.fntdata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font" Target="fonts/font1.fntdata" /><Relationship Id="rId22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na Jarić" userId="77c728a4-1860-4171-be27-6246677a4335" providerId="ADAL" clId="{92782138-3BF2-6043-ACBA-6AC74F5F76E9}"/>
    <pc:docChg chg="modSld">
      <pc:chgData name="Tina Jarić" userId="77c728a4-1860-4171-be27-6246677a4335" providerId="ADAL" clId="{92782138-3BF2-6043-ACBA-6AC74F5F76E9}" dt="2025-02-18T06:05:35.402" v="5" actId="20577"/>
      <pc:docMkLst>
        <pc:docMk/>
      </pc:docMkLst>
      <pc:sldChg chg="modSp">
        <pc:chgData name="Tina Jarić" userId="77c728a4-1860-4171-be27-6246677a4335" providerId="ADAL" clId="{92782138-3BF2-6043-ACBA-6AC74F5F76E9}" dt="2025-02-18T06:05:35.402" v="5" actId="20577"/>
        <pc:sldMkLst>
          <pc:docMk/>
          <pc:sldMk cId="0" sldId="259"/>
        </pc:sldMkLst>
        <pc:spChg chg="mod">
          <ac:chgData name="Tina Jarić" userId="77c728a4-1860-4171-be27-6246677a4335" providerId="ADAL" clId="{92782138-3BF2-6043-ACBA-6AC74F5F76E9}" dt="2025-02-18T06:04:12.841" v="3" actId="20577"/>
          <ac:spMkLst>
            <pc:docMk/>
            <pc:sldMk cId="0" sldId="259"/>
            <ac:spMk id="5" creationId="{00000000-0000-0000-0000-000000000000}"/>
          </ac:spMkLst>
        </pc:spChg>
        <pc:spChg chg="mod">
          <ac:chgData name="Tina Jarić" userId="77c728a4-1860-4171-be27-6246677a4335" providerId="ADAL" clId="{92782138-3BF2-6043-ACBA-6AC74F5F76E9}" dt="2025-02-18T06:05:35.402" v="5" actId="20577"/>
          <ac:spMkLst>
            <pc:docMk/>
            <pc:sldMk cId="0" sldId="259"/>
            <ac:spMk id="7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4.svg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7" Type="http://schemas.openxmlformats.org/officeDocument/2006/relationships/image" Target="../media/image15.png" /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4.svg" /><Relationship Id="rId5" Type="http://schemas.openxmlformats.org/officeDocument/2006/relationships/image" Target="../media/image13.png" /><Relationship Id="rId4" Type="http://schemas.openxmlformats.org/officeDocument/2006/relationships/image" Target="../media/image12.sv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22702" y="8179340"/>
            <a:ext cx="643118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" name="Group 3"/>
          <p:cNvGrpSpPr/>
          <p:nvPr/>
        </p:nvGrpSpPr>
        <p:grpSpPr>
          <a:xfrm>
            <a:off x="3996403" y="3497193"/>
            <a:ext cx="10295195" cy="3750606"/>
            <a:chOff x="0" y="0"/>
            <a:chExt cx="2711492" cy="9878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11492" cy="987814"/>
            </a:xfrm>
            <a:custGeom>
              <a:avLst/>
              <a:gdLst/>
              <a:ahLst/>
              <a:cxnLst/>
              <a:rect l="l" t="t" r="r" b="b"/>
              <a:pathLst>
                <a:path w="2711492" h="987814">
                  <a:moveTo>
                    <a:pt x="0" y="0"/>
                  </a:moveTo>
                  <a:lnTo>
                    <a:pt x="2711492" y="0"/>
                  </a:lnTo>
                  <a:lnTo>
                    <a:pt x="2711492" y="987814"/>
                  </a:lnTo>
                  <a:lnTo>
                    <a:pt x="0" y="987814"/>
                  </a:ln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711492" cy="10259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-525644" y="-774731"/>
            <a:ext cx="18813644" cy="11061731"/>
          </a:xfrm>
          <a:custGeom>
            <a:avLst/>
            <a:gdLst/>
            <a:ahLst/>
            <a:cxnLst/>
            <a:rect l="l" t="t" r="r" b="b"/>
            <a:pathLst>
              <a:path w="18813644" h="11061731">
                <a:moveTo>
                  <a:pt x="0" y="0"/>
                </a:moveTo>
                <a:lnTo>
                  <a:pt x="18813644" y="0"/>
                </a:lnTo>
                <a:lnTo>
                  <a:pt x="18813644" y="11061731"/>
                </a:lnTo>
                <a:lnTo>
                  <a:pt x="0" y="110617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169" b="-7169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-122702" y="1711545"/>
            <a:ext cx="7460817" cy="2214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7920"/>
              </a:lnSpc>
            </a:pPr>
            <a:r>
              <a:rPr lang="en-US" sz="12800" b="1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SA</a:t>
            </a:r>
            <a:r>
              <a:rPr lang="en-GB" sz="12800" b="1" dirty="0">
                <a:solidFill>
                  <a:srgbClr val="FFFFFF"/>
                </a:solidFill>
                <a:latin typeface="Horizon"/>
                <a:ea typeface="Horizon"/>
                <a:cs typeface="Horizon"/>
                <a:sym typeface="Horizon"/>
              </a:rPr>
              <a:t>RS</a:t>
            </a:r>
            <a:endParaRPr lang="en-US" sz="12800" b="1" dirty="0">
              <a:solidFill>
                <a:srgbClr val="FFFFFF"/>
              </a:solidFill>
              <a:latin typeface="Horizon"/>
              <a:ea typeface="Horizon"/>
              <a:cs typeface="Horizon"/>
              <a:sym typeface="Horizon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54690" y="8716850"/>
            <a:ext cx="9593658" cy="1570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86"/>
              </a:lnSpc>
            </a:pPr>
            <a:r>
              <a:rPr lang="en-US" sz="299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Anja Bjelan, Gabrijela Grgić, Tina Jarić, Lara Maria Marčinko, Dora Zovko, 2.A</a:t>
            </a:r>
          </a:p>
          <a:p>
            <a:pPr algn="ctr">
              <a:lnSpc>
                <a:spcPts val="4186"/>
              </a:lnSpc>
            </a:pPr>
            <a:r>
              <a:rPr lang="en-US" sz="2990">
                <a:solidFill>
                  <a:srgbClr val="FFFFFF"/>
                </a:solidFill>
                <a:latin typeface="Now"/>
                <a:ea typeface="Now"/>
                <a:cs typeface="Now"/>
                <a:sym typeface="Now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2358217"/>
            <a:ext cx="6056032" cy="0"/>
          </a:xfrm>
          <a:prstGeom prst="line">
            <a:avLst/>
          </a:prstGeom>
          <a:ln w="47625" cap="flat">
            <a:solidFill>
              <a:srgbClr val="2D3E96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12678100" y="6913729"/>
            <a:ext cx="4241491" cy="3373271"/>
          </a:xfrm>
          <a:custGeom>
            <a:avLst/>
            <a:gdLst/>
            <a:ahLst/>
            <a:cxnLst/>
            <a:rect l="l" t="t" r="r" b="b"/>
            <a:pathLst>
              <a:path w="4241491" h="3373271">
                <a:moveTo>
                  <a:pt x="0" y="0"/>
                </a:moveTo>
                <a:lnTo>
                  <a:pt x="4241491" y="0"/>
                </a:lnTo>
                <a:lnTo>
                  <a:pt x="4241491" y="3373271"/>
                </a:lnTo>
                <a:lnTo>
                  <a:pt x="0" y="337327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2000"/>
            </a:blip>
            <a:stretch>
              <a:fillRect t="-12869" b="-12869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0" y="7843376"/>
            <a:ext cx="3744113" cy="2886371"/>
          </a:xfrm>
          <a:custGeom>
            <a:avLst/>
            <a:gdLst/>
            <a:ahLst/>
            <a:cxnLst/>
            <a:rect l="l" t="t" r="r" b="b"/>
            <a:pathLst>
              <a:path w="3744113" h="2886371">
                <a:moveTo>
                  <a:pt x="0" y="0"/>
                </a:moveTo>
                <a:lnTo>
                  <a:pt x="3744113" y="0"/>
                </a:lnTo>
                <a:lnTo>
                  <a:pt x="3744113" y="2886371"/>
                </a:lnTo>
                <a:lnTo>
                  <a:pt x="0" y="288637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4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028700" y="3139121"/>
            <a:ext cx="16230600" cy="37943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3781" lvl="1" indent="-371891" algn="l">
              <a:lnSpc>
                <a:spcPts val="6132"/>
              </a:lnSpc>
              <a:buFont typeface="Arial"/>
              <a:buChar char="•"/>
            </a:pPr>
            <a:r>
              <a:rPr lang="en-US" sz="3445" b="1">
                <a:solidFill>
                  <a:srgbClr val="2D3E96"/>
                </a:solidFill>
                <a:latin typeface="Garet Bold"/>
                <a:ea typeface="Garet Bold"/>
                <a:cs typeface="Garet Bold"/>
                <a:sym typeface="Garet Bold"/>
              </a:rPr>
              <a:t>SARS</a:t>
            </a:r>
            <a:r>
              <a:rPr lang="en-US" sz="3445">
                <a:solidFill>
                  <a:srgbClr val="2D3E96"/>
                </a:solidFill>
                <a:latin typeface="Garet"/>
                <a:ea typeface="Garet"/>
                <a:cs typeface="Garet"/>
                <a:sym typeface="Garet"/>
              </a:rPr>
              <a:t> - engl. Severe acute respiratory syndrome - teški akutni respiratorni sindrom, bolest dišnih putova koji uzrokuje virus SARS-CoV</a:t>
            </a:r>
          </a:p>
          <a:p>
            <a:pPr algn="l">
              <a:lnSpc>
                <a:spcPts val="6132"/>
              </a:lnSpc>
            </a:pPr>
            <a:endParaRPr lang="en-US" sz="3445">
              <a:solidFill>
                <a:srgbClr val="2D3E96"/>
              </a:solidFill>
              <a:latin typeface="Garet"/>
              <a:ea typeface="Garet"/>
              <a:cs typeface="Garet"/>
              <a:sym typeface="Garet"/>
            </a:endParaRPr>
          </a:p>
          <a:p>
            <a:pPr marL="743781" lvl="1" indent="-371891" algn="l">
              <a:lnSpc>
                <a:spcPts val="6132"/>
              </a:lnSpc>
              <a:buFont typeface="Arial"/>
              <a:buChar char="•"/>
            </a:pPr>
            <a:r>
              <a:rPr lang="en-US" sz="3445">
                <a:solidFill>
                  <a:srgbClr val="2D3E96"/>
                </a:solidFill>
                <a:latin typeface="Garet"/>
                <a:ea typeface="Garet"/>
                <a:cs typeface="Garet"/>
                <a:sym typeface="Garet"/>
              </a:rPr>
              <a:t>Pojavio se u </a:t>
            </a:r>
            <a:r>
              <a:rPr lang="en-US" sz="3445" b="1">
                <a:solidFill>
                  <a:srgbClr val="2D3E96"/>
                </a:solidFill>
                <a:latin typeface="Garet Bold"/>
                <a:ea typeface="Garet Bold"/>
                <a:cs typeface="Garet Bold"/>
                <a:sym typeface="Garet Bold"/>
              </a:rPr>
              <a:t>Kini</a:t>
            </a:r>
            <a:r>
              <a:rPr lang="en-US" sz="3445">
                <a:solidFill>
                  <a:srgbClr val="2D3E96"/>
                </a:solidFill>
                <a:latin typeface="Garet"/>
                <a:ea typeface="Garet"/>
                <a:cs typeface="Garet"/>
                <a:sym typeface="Garet"/>
              </a:rPr>
              <a:t>- pokrajna Guangdong, proširio se na 37 zemalja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1123950"/>
            <a:ext cx="5430826" cy="72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ŠTO JE SARS?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858625" y="0"/>
            <a:ext cx="6429375" cy="10287000"/>
          </a:xfrm>
          <a:custGeom>
            <a:avLst/>
            <a:gdLst/>
            <a:ahLst/>
            <a:cxnLst/>
            <a:rect l="l" t="t" r="r" b="b"/>
            <a:pathLst>
              <a:path w="6429375" h="10287000">
                <a:moveTo>
                  <a:pt x="0" y="0"/>
                </a:moveTo>
                <a:lnTo>
                  <a:pt x="6429375" y="0"/>
                </a:lnTo>
                <a:lnTo>
                  <a:pt x="642937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230092" y="469370"/>
            <a:ext cx="4286644" cy="1137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19"/>
              </a:lnSpc>
            </a:pPr>
            <a:r>
              <a:rPr lang="en-US" sz="6657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Simptomi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475" y="2629767"/>
            <a:ext cx="10784602" cy="4974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javljaju se 2-10 dana nakon infekcije i uključuju: </a:t>
            </a:r>
          </a:p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visoku temperaturu, </a:t>
            </a:r>
          </a:p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kašalj, </a:t>
            </a:r>
          </a:p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kratkoću</a:t>
            </a:r>
            <a:r>
              <a:rPr lang="en-US" sz="40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daha i otežano disanje, </a:t>
            </a:r>
          </a:p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bolove u mišićima,</a:t>
            </a:r>
          </a:p>
          <a:p>
            <a:pPr marL="869821" lvl="1" indent="-434910" algn="l">
              <a:lnSpc>
                <a:spcPts val="5640"/>
              </a:lnSpc>
              <a:buFont typeface="Arial"/>
              <a:buChar char="•"/>
            </a:pPr>
            <a:r>
              <a:rPr lang="en-US" sz="40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umor..</a:t>
            </a:r>
            <a:r>
              <a:rPr lang="en-US" sz="40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31639" y="-103779"/>
            <a:ext cx="7515134" cy="10494557"/>
            <a:chOff x="0" y="0"/>
            <a:chExt cx="10020179" cy="1399274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6144" r="26144"/>
            <a:stretch>
              <a:fillRect/>
            </a:stretch>
          </p:blipFill>
          <p:spPr>
            <a:xfrm>
              <a:off x="0" y="0"/>
              <a:ext cx="10020179" cy="1399274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628783" y="364236"/>
            <a:ext cx="7706000" cy="66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8"/>
              </a:lnSpc>
            </a:pPr>
            <a:r>
              <a:rPr lang="en-US" sz="4200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Zdravstvene posljedice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28783" y="1228870"/>
            <a:ext cx="9186315" cy="365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teške respiratorne komplikacije ( upala plu</a:t>
            </a:r>
            <a:r>
              <a:rPr lang="hr-HR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ć</a:t>
            </a: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a ARDS)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dugotrajni zdravstveni problem (smanjen kapacitet plu</a:t>
            </a:r>
            <a:r>
              <a:rPr lang="hr-HR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ć</a:t>
            </a: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a , umor)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negativan utjecaj na mentalno zdravlje ( stres, anksioznost, PTSP)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628783" y="5586125"/>
            <a:ext cx="7706000" cy="664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08"/>
              </a:lnSpc>
            </a:pPr>
            <a:r>
              <a:rPr lang="en-US" sz="4200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Smrtnost SARS-a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450614"/>
            <a:ext cx="9186315" cy="365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prosječna stopa smrtnosti : 9.6% 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veći rizik za starije osobe i kronične bo</a:t>
            </a:r>
            <a:r>
              <a:rPr lang="hr-HR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l</a:t>
            </a: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esnike</a:t>
            </a:r>
          </a:p>
          <a:p>
            <a:pPr marL="734059" lvl="1" indent="-367030" algn="l">
              <a:lnSpc>
                <a:spcPts val="4759"/>
              </a:lnSpc>
              <a:buFont typeface="Arial"/>
              <a:buChar char="•"/>
            </a:pPr>
            <a:r>
              <a:rPr lang="en-US" sz="3399" dirty="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najviše smrtnih slučajeva u Kini, Hong Kongu, Kanadi i Tajvan</a:t>
            </a:r>
          </a:p>
          <a:p>
            <a:pPr algn="l">
              <a:lnSpc>
                <a:spcPts val="4759"/>
              </a:lnSpc>
            </a:pPr>
            <a:endParaRPr lang="en-US" sz="3399" dirty="0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64881" y="353732"/>
            <a:ext cx="14758237" cy="9579535"/>
          </a:xfrm>
          <a:custGeom>
            <a:avLst/>
            <a:gdLst/>
            <a:ahLst/>
            <a:cxnLst/>
            <a:rect l="l" t="t" r="r" b="b"/>
            <a:pathLst>
              <a:path w="14758237" h="9579535">
                <a:moveTo>
                  <a:pt x="0" y="0"/>
                </a:moveTo>
                <a:lnTo>
                  <a:pt x="14758238" y="0"/>
                </a:lnTo>
                <a:lnTo>
                  <a:pt x="14758238" y="9579536"/>
                </a:lnTo>
                <a:lnTo>
                  <a:pt x="0" y="95795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556" r="-832" b="-2170"/>
            </a:stretch>
          </a:blipFill>
          <a:ln w="104775" cap="sq">
            <a:solidFill>
              <a:srgbClr val="000000"/>
            </a:solidFill>
            <a:prstDash val="solid"/>
            <a:miter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31639" y="-103779"/>
            <a:ext cx="7515134" cy="10494557"/>
            <a:chOff x="0" y="0"/>
            <a:chExt cx="10020179" cy="13992743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30530" r="21759"/>
            <a:stretch>
              <a:fillRect/>
            </a:stretch>
          </p:blipFill>
          <p:spPr>
            <a:xfrm>
              <a:off x="0" y="0"/>
              <a:ext cx="10020179" cy="13992743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292558" y="312610"/>
            <a:ext cx="10251054" cy="142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91"/>
              </a:lnSpc>
            </a:pPr>
            <a:r>
              <a:rPr lang="en-US" sz="4589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Utjecaj pandemije na svjetsko gospodarstvo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724594"/>
            <a:ext cx="10543612" cy="6014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4864" lvl="1" indent="-412432" algn="l">
              <a:lnSpc>
                <a:spcPts val="5348"/>
              </a:lnSpc>
              <a:buFont typeface="Arial"/>
              <a:buChar char="•"/>
            </a:pPr>
            <a:r>
              <a:rPr lang="en-US" sz="382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Gubitak radnih mjesta</a:t>
            </a:r>
            <a:r>
              <a:rPr lang="en-US" sz="382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-zatvaranje poslovanja, osobito u sektorima usluga</a:t>
            </a:r>
          </a:p>
          <a:p>
            <a:pPr marL="824864" lvl="1" indent="-412432" algn="l">
              <a:lnSpc>
                <a:spcPts val="5348"/>
              </a:lnSpc>
              <a:buFont typeface="Arial"/>
              <a:buChar char="•"/>
            </a:pPr>
            <a:r>
              <a:rPr lang="en-US" sz="382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Utjecaj na trgovinu i proizvodnju</a:t>
            </a:r>
            <a:r>
              <a:rPr lang="en-US" sz="382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-privremeno zatvaranje tvornica, samnjenje izvoza</a:t>
            </a:r>
          </a:p>
          <a:p>
            <a:pPr marL="824864" lvl="1" indent="-412432" algn="l">
              <a:lnSpc>
                <a:spcPts val="5348"/>
              </a:lnSpc>
              <a:buFont typeface="Arial"/>
              <a:buChar char="•"/>
            </a:pPr>
            <a:r>
              <a:rPr lang="en-US" sz="382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Pad globalnog BDP-a </a:t>
            </a:r>
            <a:r>
              <a:rPr lang="en-US" sz="382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-procijenjeni gubitak oko 40 milijuna dolara</a:t>
            </a:r>
          </a:p>
          <a:p>
            <a:pPr marL="824864" lvl="1" indent="-412432" algn="l">
              <a:lnSpc>
                <a:spcPts val="5348"/>
              </a:lnSpc>
              <a:buFont typeface="Arial"/>
              <a:buChar char="•"/>
            </a:pPr>
            <a:r>
              <a:rPr lang="en-US" sz="382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Najpogođenije regije-</a:t>
            </a:r>
            <a:r>
              <a:rPr lang="en-US" sz="382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Azija (Kina,Hong Kong,Singapur)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-1996977" y="1759675"/>
            <a:ext cx="10885763" cy="6891809"/>
          </a:xfrm>
          <a:custGeom>
            <a:avLst/>
            <a:gdLst/>
            <a:ahLst/>
            <a:cxnLst/>
            <a:rect l="l" t="t" r="r" b="b"/>
            <a:pathLst>
              <a:path w="12252105" h="6891809">
                <a:moveTo>
                  <a:pt x="0" y="0"/>
                </a:moveTo>
                <a:lnTo>
                  <a:pt x="12252105" y="0"/>
                </a:lnTo>
                <a:lnTo>
                  <a:pt x="12252105" y="6891809"/>
                </a:lnTo>
                <a:lnTo>
                  <a:pt x="0" y="689180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179319" y="803299"/>
            <a:ext cx="11108681" cy="1413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00"/>
              </a:lnSpc>
            </a:pPr>
            <a:r>
              <a:rPr lang="en-US" sz="5400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PREVENTIVNE MJERE PROTIV ŠIRENJA SARS-A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1809" y="2982161"/>
            <a:ext cx="11233457" cy="5736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78833" lvl="1" indent="-439416" algn="l">
              <a:lnSpc>
                <a:spcPts val="5698"/>
              </a:lnSpc>
              <a:buFont typeface="Arial"/>
              <a:buChar char="•"/>
            </a:pPr>
            <a:r>
              <a:rPr lang="en-US" sz="407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Higijena ruku</a:t>
            </a:r>
            <a:r>
              <a:rPr lang="en-US" sz="407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- redovito pranje ruku sapunom ili dezifekcijskim sredstvima</a:t>
            </a:r>
          </a:p>
          <a:p>
            <a:pPr marL="878833" lvl="1" indent="-439416" algn="l">
              <a:lnSpc>
                <a:spcPts val="5698"/>
              </a:lnSpc>
              <a:buFont typeface="Arial"/>
              <a:buChar char="•"/>
            </a:pPr>
            <a:r>
              <a:rPr lang="en-US" sz="407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Nošenje maski </a:t>
            </a:r>
            <a:r>
              <a:rPr lang="en-US" sz="407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- korištenje zaštitnih maski (kirurške ili N95)</a:t>
            </a:r>
          </a:p>
          <a:p>
            <a:pPr marL="878833" lvl="1" indent="-439416" algn="l">
              <a:lnSpc>
                <a:spcPts val="5698"/>
              </a:lnSpc>
              <a:buFont typeface="Arial"/>
              <a:buChar char="•"/>
            </a:pPr>
            <a:r>
              <a:rPr lang="en-US" sz="407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Fizička distanca</a:t>
            </a:r>
            <a:r>
              <a:rPr lang="en-US" sz="4070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- održavanje razmaka od 1-2 metra</a:t>
            </a:r>
          </a:p>
          <a:p>
            <a:pPr marL="878833" lvl="1" indent="-439416" algn="l">
              <a:lnSpc>
                <a:spcPts val="5698"/>
              </a:lnSpc>
              <a:buFont typeface="Arial"/>
              <a:buChar char="•"/>
            </a:pPr>
            <a:r>
              <a:rPr lang="en-US" sz="4070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Izolacija i karantena</a:t>
            </a:r>
          </a:p>
          <a:p>
            <a:pPr algn="l">
              <a:lnSpc>
                <a:spcPts val="5698"/>
              </a:lnSpc>
            </a:pPr>
            <a:endParaRPr lang="en-US" sz="4070" b="1">
              <a:solidFill>
                <a:srgbClr val="2D3E96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796441">
            <a:off x="12261598" y="-1150947"/>
            <a:ext cx="5975743" cy="4870231"/>
          </a:xfrm>
          <a:custGeom>
            <a:avLst/>
            <a:gdLst/>
            <a:ahLst/>
            <a:cxnLst/>
            <a:rect l="l" t="t" r="r" b="b"/>
            <a:pathLst>
              <a:path w="5975743" h="4870231">
                <a:moveTo>
                  <a:pt x="0" y="0"/>
                </a:moveTo>
                <a:lnTo>
                  <a:pt x="5975743" y="0"/>
                </a:lnTo>
                <a:lnTo>
                  <a:pt x="5975743" y="4870230"/>
                </a:lnTo>
                <a:lnTo>
                  <a:pt x="0" y="48702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9000"/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7081" y="2347233"/>
            <a:ext cx="11300795" cy="5621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41"/>
              </a:lnSpc>
            </a:pPr>
            <a:endParaRPr/>
          </a:p>
          <a:p>
            <a:pPr algn="ctr">
              <a:lnSpc>
                <a:spcPts val="3441"/>
              </a:lnSpc>
            </a:pPr>
            <a:endParaRPr/>
          </a:p>
          <a:p>
            <a:pPr algn="just">
              <a:lnSpc>
                <a:spcPts val="3441"/>
              </a:lnSpc>
            </a:pPr>
            <a:r>
              <a:rPr lang="en-US" sz="31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Putovanja</a:t>
            </a:r>
            <a:r>
              <a:rPr lang="en-US" sz="31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→ Brzo širenje SARS-a u 30+ zemalja</a:t>
            </a:r>
          </a:p>
          <a:p>
            <a:pPr algn="just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1"/>
              </a:lnSpc>
            </a:pPr>
            <a:r>
              <a:rPr lang="en-US" sz="31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Urbanizacija</a:t>
            </a:r>
            <a:r>
              <a:rPr lang="en-US" sz="31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→ Gusta naseljenost olakšava prijenos</a:t>
            </a:r>
          </a:p>
          <a:p>
            <a:pPr algn="just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1"/>
              </a:lnSpc>
            </a:pPr>
            <a:r>
              <a:rPr lang="en-US" sz="31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Bolnice</a:t>
            </a:r>
            <a:r>
              <a:rPr lang="en-US" sz="31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→ Zdravstveni radnici među najugroženijima</a:t>
            </a:r>
          </a:p>
          <a:p>
            <a:pPr algn="just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1"/>
              </a:lnSpc>
            </a:pPr>
            <a:r>
              <a:rPr lang="en-US" sz="31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Ekonomija</a:t>
            </a:r>
            <a:r>
              <a:rPr lang="en-US" sz="31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→ Karantene uzrokuju gubitke u trgovini i turizm.</a:t>
            </a:r>
          </a:p>
          <a:p>
            <a:pPr algn="just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3441"/>
              </a:lnSpc>
            </a:pPr>
            <a:r>
              <a:rPr lang="en-US" sz="3128" b="1">
                <a:solidFill>
                  <a:srgbClr val="2D3E96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Mediji</a:t>
            </a:r>
            <a:r>
              <a:rPr lang="en-US" sz="3128">
                <a:solidFill>
                  <a:srgbClr val="2D3E96"/>
                </a:solidFill>
                <a:latin typeface="Open Sans"/>
                <a:ea typeface="Open Sans"/>
                <a:cs typeface="Open Sans"/>
                <a:sym typeface="Open Sans"/>
              </a:rPr>
              <a:t> → Brza razmjena informacija, ali i panika</a:t>
            </a:r>
          </a:p>
          <a:p>
            <a:pPr algn="ctr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3441"/>
              </a:lnSpc>
            </a:pPr>
            <a:endParaRPr lang="en-US" sz="3128">
              <a:solidFill>
                <a:srgbClr val="2D3E9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28700" y="7188413"/>
            <a:ext cx="3803517" cy="3443912"/>
          </a:xfrm>
          <a:custGeom>
            <a:avLst/>
            <a:gdLst/>
            <a:ahLst/>
            <a:cxnLst/>
            <a:rect l="l" t="t" r="r" b="b"/>
            <a:pathLst>
              <a:path w="3803517" h="3443912">
                <a:moveTo>
                  <a:pt x="0" y="0"/>
                </a:moveTo>
                <a:lnTo>
                  <a:pt x="3803517" y="0"/>
                </a:lnTo>
                <a:lnTo>
                  <a:pt x="3803517" y="3443912"/>
                </a:lnTo>
                <a:lnTo>
                  <a:pt x="0" y="34439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4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4156451" y="6406696"/>
            <a:ext cx="4560186" cy="3880304"/>
          </a:xfrm>
          <a:custGeom>
            <a:avLst/>
            <a:gdLst/>
            <a:ahLst/>
            <a:cxnLst/>
            <a:rect l="l" t="t" r="r" b="b"/>
            <a:pathLst>
              <a:path w="4560186" h="3880304">
                <a:moveTo>
                  <a:pt x="0" y="0"/>
                </a:moveTo>
                <a:lnTo>
                  <a:pt x="4560186" y="0"/>
                </a:lnTo>
                <a:lnTo>
                  <a:pt x="4560186" y="3880304"/>
                </a:lnTo>
                <a:lnTo>
                  <a:pt x="0" y="38803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8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732018" y="7188413"/>
            <a:ext cx="3145774" cy="3098587"/>
          </a:xfrm>
          <a:custGeom>
            <a:avLst/>
            <a:gdLst/>
            <a:ahLst/>
            <a:cxnLst/>
            <a:rect l="l" t="t" r="r" b="b"/>
            <a:pathLst>
              <a:path w="3145774" h="3098587">
                <a:moveTo>
                  <a:pt x="0" y="0"/>
                </a:moveTo>
                <a:lnTo>
                  <a:pt x="3145773" y="0"/>
                </a:lnTo>
                <a:lnTo>
                  <a:pt x="3145773" y="3098587"/>
                </a:lnTo>
                <a:lnTo>
                  <a:pt x="0" y="3098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8000"/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95392" y="330985"/>
            <a:ext cx="12282399" cy="1376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66"/>
              </a:lnSpc>
            </a:pPr>
            <a:r>
              <a:rPr lang="en-US" sz="4408" b="1">
                <a:solidFill>
                  <a:srgbClr val="2D3E96"/>
                </a:solidFill>
                <a:latin typeface="Garet Ultra-Bold"/>
                <a:ea typeface="Garet Ultra-Bold"/>
                <a:cs typeface="Garet Ultra-Bold"/>
                <a:sym typeface="Garet Ultra-Bold"/>
              </a:rPr>
              <a:t>Odnos suvremenog načina života i širenja bolesti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841571" cy="11293338"/>
          </a:xfrm>
          <a:custGeom>
            <a:avLst/>
            <a:gdLst/>
            <a:ahLst/>
            <a:cxnLst/>
            <a:rect l="l" t="t" r="r" b="b"/>
            <a:pathLst>
              <a:path w="18841571" h="11293338">
                <a:moveTo>
                  <a:pt x="0" y="0"/>
                </a:moveTo>
                <a:lnTo>
                  <a:pt x="18841571" y="0"/>
                </a:lnTo>
                <a:lnTo>
                  <a:pt x="18841571" y="11293338"/>
                </a:lnTo>
                <a:lnTo>
                  <a:pt x="0" y="112933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6000"/>
            </a:blip>
            <a:stretch>
              <a:fillRect t="-33418" b="-33418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156158" y="3166827"/>
            <a:ext cx="14529255" cy="3648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36"/>
              </a:lnSpc>
            </a:pPr>
            <a:r>
              <a:rPr lang="en-US" sz="10169">
                <a:solidFill>
                  <a:srgbClr val="000000"/>
                </a:solidFill>
                <a:latin typeface="Horizon"/>
                <a:ea typeface="Horizon"/>
                <a:cs typeface="Horizon"/>
                <a:sym typeface="Horizon"/>
              </a:rPr>
              <a:t>Hvala na pažnji!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3d4b251-b16b-43b7-89ab-54648d313be6" xsi:nil="true"/>
    <lcf76f155ced4ddcb4097134ff3c332f xmlns="11c7d53a-bb66-422b-9e4a-5b72ceedc20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C3C29717B9EA245A6141798B7FF237D" ma:contentTypeVersion="12" ma:contentTypeDescription="Stvaranje novog dokumenta." ma:contentTypeScope="" ma:versionID="ee6f73b8dfe80ee8401233a5c41b328d">
  <xsd:schema xmlns:xsd="http://www.w3.org/2001/XMLSchema" xmlns:xs="http://www.w3.org/2001/XMLSchema" xmlns:p="http://schemas.microsoft.com/office/2006/metadata/properties" xmlns:ns2="11c7d53a-bb66-422b-9e4a-5b72ceedc202" xmlns:ns3="f3d4b251-b16b-43b7-89ab-54648d313be6" targetNamespace="http://schemas.microsoft.com/office/2006/metadata/properties" ma:root="true" ma:fieldsID="254122cb2120e011c7a5a17f7d9685ad" ns2:_="" ns3:_="">
    <xsd:import namespace="11c7d53a-bb66-422b-9e4a-5b72ceedc202"/>
    <xsd:import namespace="f3d4b251-b16b-43b7-89ab-54648d313b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c7d53a-bb66-422b-9e4a-5b72ceedc2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Oznake slika" ma:readOnly="false" ma:fieldId="{5cf76f15-5ced-4ddc-b409-7134ff3c332f}" ma:taxonomyMulti="true" ma:sspId="a0d909bf-645b-46a2-8bb9-ccdb743347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d4b251-b16b-43b7-89ab-54648d313be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5b3b132b-5f53-4409-bb5a-215292ff2b51}" ma:internalName="TaxCatchAll" ma:showField="CatchAllData" ma:web="f3d4b251-b16b-43b7-89ab-54648d313b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E37A7C-A73B-43D1-BCD6-FD120778FED5}">
  <ds:schemaRefs>
    <ds:schemaRef ds:uri="http://schemas.microsoft.com/office/2006/metadata/properties"/>
    <ds:schemaRef ds:uri="http://www.w3.org/2000/xmlns/"/>
    <ds:schemaRef ds:uri="f3d4b251-b16b-43b7-89ab-54648d313be6"/>
    <ds:schemaRef ds:uri="http://www.w3.org/2001/XMLSchema-instance"/>
    <ds:schemaRef ds:uri="11c7d53a-bb66-422b-9e4a-5b72ceedc202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3AC2C50-00C1-4922-B54C-57041D00C7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06FC03-8AF5-47F3-B84A-65FD0C84662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11c7d53a-bb66-422b-9e4a-5b72ceedc202"/>
    <ds:schemaRef ds:uri="f3d4b251-b16b-43b7-89ab-54648d313be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Prilagođeno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Theme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SARS</dc:title>
  <cp:lastModifiedBy>Tina Jarić</cp:lastModifiedBy>
  <cp:revision>4</cp:revision>
  <dcterms:created xsi:type="dcterms:W3CDTF">2006-08-16T00:00:00Z</dcterms:created>
  <dcterms:modified xsi:type="dcterms:W3CDTF">2025-02-18T06:05:45Z</dcterms:modified>
  <dc:identifier>DAGeIkg3Z9M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0x010100AC3C29717B9EA245A6141798B7FF237D</vt:lpwstr>
  </property>
  <property fmtid="{D5CDD505-2E9C-101B-9397-08002B2CF9AE}" pid="3" name="MediaServiceImageTags">
    <vt:lpwstr/>
  </property>
</Properties>
</file>