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</p:sldMasterIdLst>
  <p:notesMasterIdLst>
    <p:notesMasterId r:id="rId35"/>
  </p:notesMasterIdLst>
  <p:sldIdLst>
    <p:sldId id="256" r:id="rId2"/>
    <p:sldId id="306" r:id="rId3"/>
    <p:sldId id="304" r:id="rId4"/>
    <p:sldId id="259" r:id="rId5"/>
    <p:sldId id="313" r:id="rId6"/>
    <p:sldId id="261" r:id="rId7"/>
    <p:sldId id="262" r:id="rId8"/>
    <p:sldId id="263" r:id="rId9"/>
    <p:sldId id="314" r:id="rId10"/>
    <p:sldId id="266" r:id="rId11"/>
    <p:sldId id="268" r:id="rId12"/>
    <p:sldId id="272" r:id="rId13"/>
    <p:sldId id="270" r:id="rId14"/>
    <p:sldId id="273" r:id="rId15"/>
    <p:sldId id="274" r:id="rId16"/>
    <p:sldId id="275" r:id="rId17"/>
    <p:sldId id="276" r:id="rId18"/>
    <p:sldId id="281" r:id="rId19"/>
    <p:sldId id="282" r:id="rId20"/>
    <p:sldId id="283" r:id="rId21"/>
    <p:sldId id="307" r:id="rId22"/>
    <p:sldId id="308" r:id="rId23"/>
    <p:sldId id="277" r:id="rId24"/>
    <p:sldId id="310" r:id="rId25"/>
    <p:sldId id="311" r:id="rId26"/>
    <p:sldId id="312" r:id="rId27"/>
    <p:sldId id="292" r:id="rId28"/>
    <p:sldId id="294" r:id="rId29"/>
    <p:sldId id="293" r:id="rId30"/>
    <p:sldId id="288" r:id="rId31"/>
    <p:sldId id="289" r:id="rId32"/>
    <p:sldId id="290" r:id="rId33"/>
    <p:sldId id="29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iowX8HYj2+67ohDvnOEZFOte1H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74C544-1F34-43D8-B27F-CC45A4F60F6A}">
  <a:tblStyle styleId="{3174C544-1F34-43D8-B27F-CC45A4F60F6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07" autoAdjust="0"/>
  </p:normalViewPr>
  <p:slideViewPr>
    <p:cSldViewPr snapToGrid="0">
      <p:cViewPr varScale="1">
        <p:scale>
          <a:sx n="120" d="100"/>
          <a:sy n="120" d="100"/>
        </p:scale>
        <p:origin x="18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5200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997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5518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27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923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398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425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3758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ZAVRŠETAK NASTAVE ZA MATURANTE: 26.5. 2023.</a:t>
            </a:r>
            <a:endParaRPr dirty="0"/>
          </a:p>
        </p:txBody>
      </p:sp>
      <p:sp>
        <p:nvSpPr>
          <p:cNvPr id="355" name="Google Shape;35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017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270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437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8c89a9f6a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18c89a9f6a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Probnim ispitima dobit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ce uvid u strukturu i sadriaj ispita jer ie rjeaavati jednu od inadica koja je izradena prema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novim predmetnim kurikulumima i koja je potencijalno mogla biti redovita ispitna inacica 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ljetnome roku drZavne mature. </a:t>
            </a:r>
            <a:endParaRPr/>
          </a:p>
        </p:txBody>
      </p:sp>
      <p:sp>
        <p:nvSpPr>
          <p:cNvPr id="408" name="Google Shape;408;g18c89a9f6a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hr-HR"/>
              <a:pPr algn="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90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894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8c89a9f6a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18c89a9f6a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Mogućnost problema s preglednicima (Internet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Explorer, Firefox, </a:t>
            </a:r>
            <a:r>
              <a:rPr lang="hr-HR" dirty="0" err="1"/>
              <a:t>Chrome</a:t>
            </a:r>
            <a:r>
              <a:rPr lang="hr-HR" dirty="0"/>
              <a:t>, Opera itd.).</a:t>
            </a:r>
            <a:r>
              <a:rPr lang="hr-HR" baseline="0" dirty="0"/>
              <a:t> - </a:t>
            </a:r>
            <a:r>
              <a:rPr lang="hr-HR" dirty="0"/>
              <a:t>Ako pristup stranici u nekome od navedenih preglednika nije moguć, potrebno ga je zamijeniti, a tek onda tražiti dodatnu pomoć.</a:t>
            </a:r>
            <a:endParaRPr dirty="0"/>
          </a:p>
        </p:txBody>
      </p:sp>
      <p:sp>
        <p:nvSpPr>
          <p:cNvPr id="408" name="Google Shape;408;g18c89a9f6a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hr-HR"/>
              <a:pPr algn="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389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Učenici su pri prvoj prijavi u sustav dužni prihvatiti i TAN-om „potpisati” Opće</a:t>
            </a:r>
          </a:p>
          <a:p>
            <a:r>
              <a:rPr lang="hr-HR" dirty="0"/>
              <a:t>uvjete prijave ispita državne mature i studijskih programa.</a:t>
            </a:r>
            <a:r>
              <a:rPr lang="hr-HR" baseline="0" dirty="0"/>
              <a:t> </a:t>
            </a:r>
            <a:r>
              <a:rPr lang="hr-HR" dirty="0"/>
              <a:t>Učenicima koji to ne učine neće biti omogućene prijave ispita državne mature</a:t>
            </a:r>
            <a:r>
              <a:rPr lang="hr-HR" baseline="0" dirty="0"/>
              <a:t> </a:t>
            </a:r>
            <a:r>
              <a:rPr lang="hr-HR" dirty="0"/>
              <a:t>i studijskih programa.</a:t>
            </a:r>
          </a:p>
          <a:p>
            <a:endParaRPr lang="hr-HR" dirty="0"/>
          </a:p>
          <a:p>
            <a:r>
              <a:rPr lang="hr-HR" dirty="0"/>
              <a:t>Ako se učenik ne uspije prijaviti na stranicu www.postani-student.hr zbog pogrešne korisničke oznake, lozinke i/ili PIN-a, sustav će javiti poruku Prijava nije uspjela i ponudit će ponovni upis podataka.</a:t>
            </a:r>
          </a:p>
          <a:p>
            <a:endParaRPr lang="hr-HR" dirty="0"/>
          </a:p>
          <a:p>
            <a:r>
              <a:rPr lang="hr-HR" dirty="0"/>
              <a:t>Pri ponovnome upisu korisničkih podataka sustav će zbog sigurnosnih razloga zahtijevati upis niza znakova koji će biti prikazani na slici.</a:t>
            </a:r>
          </a:p>
          <a:p>
            <a:endParaRPr lang="hr-HR" dirty="0"/>
          </a:p>
          <a:p>
            <a:r>
              <a:rPr lang="hr-HR" dirty="0"/>
              <a:t>Nužno je pažljivo upisati korisničku oznaku, lozinku i PIN te prepisati navedeni niz znakova sa slike.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023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976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8c89a9f6a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18c89a9f6a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Probnim ispitima dobit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ce uvid u strukturu i sadriaj ispita jer ie rjeaavati jednu od inadica koja je izradena prema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novim predmetnim kurikulumima i koja je potencijalno mogla biti redovita ispitna inacica 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ljetnome roku drZavne mature. </a:t>
            </a:r>
            <a:endParaRPr/>
          </a:p>
        </p:txBody>
      </p:sp>
      <p:sp>
        <p:nvSpPr>
          <p:cNvPr id="408" name="Google Shape;408;g18c89a9f6a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923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9975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9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063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28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18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188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38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Kao obvezni predmeti mogu se polagati još i jezici: španjolski, francuski, talijanski, latinski i grčki</a:t>
            </a:r>
            <a:endParaRPr/>
          </a:p>
        </p:txBody>
      </p:sp>
      <p:sp>
        <p:nvSpPr>
          <p:cNvPr id="218" name="Google Shape;21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894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50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27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317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245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37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146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723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42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621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28982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3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vvo.h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mnazija-mmesic-sb.skole.hr/drzavna_matura" TargetMode="External"/><Relationship Id="rId5" Type="http://schemas.openxmlformats.org/officeDocument/2006/relationships/hyperlink" Target="http://www.studij.hr/" TargetMode="External"/><Relationship Id="rId4" Type="http://schemas.openxmlformats.org/officeDocument/2006/relationships/hyperlink" Target="http://www.postani-student.h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ostani-student.h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t7VsosmEzU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.centar@ncvvo.hr" TargetMode="External"/><Relationship Id="rId5" Type="http://schemas.openxmlformats.org/officeDocument/2006/relationships/hyperlink" Target="http://www.studij.hr/" TargetMode="External"/><Relationship Id="rId4" Type="http://schemas.openxmlformats.org/officeDocument/2006/relationships/hyperlink" Target="http://www.ncvvo.h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2071372" y="3302467"/>
            <a:ext cx="7413623" cy="1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b="1" dirty="0">
                <a:solidFill>
                  <a:srgbClr val="002060"/>
                </a:solidFill>
              </a:rPr>
              <a:t>Državna matura 2024./2025.</a:t>
            </a:r>
            <a:endParaRPr dirty="0"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4564275" y="5597918"/>
            <a:ext cx="6987645" cy="65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hr-HR" dirty="0">
                <a:solidFill>
                  <a:srgbClr val="002060"/>
                </a:solidFill>
              </a:rPr>
              <a:t>Ispitni koordinator: </a:t>
            </a:r>
            <a:r>
              <a:rPr lang="hr-HR" sz="2800" i="1" dirty="0">
                <a:solidFill>
                  <a:srgbClr val="002060"/>
                </a:solidFill>
              </a:rPr>
              <a:t>Franjo Martić, </a:t>
            </a:r>
            <a:r>
              <a:rPr lang="hr-HR" sz="2800" i="1" dirty="0" err="1">
                <a:solidFill>
                  <a:srgbClr val="002060"/>
                </a:solidFill>
              </a:rPr>
              <a:t>mag</a:t>
            </a:r>
            <a:r>
              <a:rPr lang="hr-HR" sz="2800" i="1" dirty="0">
                <a:solidFill>
                  <a:srgbClr val="002060"/>
                </a:solidFill>
              </a:rPr>
              <a:t>. </a:t>
            </a:r>
            <a:r>
              <a:rPr lang="hr-HR" sz="2800" i="1" dirty="0" err="1">
                <a:solidFill>
                  <a:srgbClr val="002060"/>
                </a:solidFill>
              </a:rPr>
              <a:t>mus</a:t>
            </a:r>
            <a:r>
              <a:rPr lang="hr-HR" sz="2800" i="1" dirty="0">
                <a:solidFill>
                  <a:srgbClr val="002060"/>
                </a:solidFill>
              </a:rPr>
              <a:t>.</a:t>
            </a:r>
            <a:endParaRPr i="1" dirty="0">
              <a:solidFill>
                <a:srgbClr val="002060"/>
              </a:solidFill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270" y="32993"/>
            <a:ext cx="3721210" cy="1423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hr-HR" sz="3600" b="1">
                <a:solidFill>
                  <a:schemeClr val="accent2"/>
                </a:solidFill>
              </a:rPr>
              <a:t>ISPIT IZ MATEMATIKE</a:t>
            </a:r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idx="1"/>
          </p:nvPr>
        </p:nvSpPr>
        <p:spPr>
          <a:xfrm>
            <a:off x="730929" y="1153858"/>
            <a:ext cx="11461072" cy="4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b="1" dirty="0"/>
              <a:t>I dalje se piše na A (višoj) i B (osnovnoj) razini!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/>
              <a:t>Ispit </a:t>
            </a:r>
            <a:r>
              <a:rPr lang="hr-HR" dirty="0">
                <a:solidFill>
                  <a:schemeClr val="accent2"/>
                </a:solidFill>
              </a:rPr>
              <a:t>osnovne</a:t>
            </a:r>
            <a:r>
              <a:rPr lang="hr-HR" dirty="0"/>
              <a:t> razine traje </a:t>
            </a:r>
            <a:r>
              <a:rPr lang="hr-HR" b="1" dirty="0">
                <a:solidFill>
                  <a:schemeClr val="accent2"/>
                </a:solidFill>
              </a:rPr>
              <a:t>150 minuta bez stanke</a:t>
            </a:r>
            <a:r>
              <a:rPr lang="hr-HR" dirty="0"/>
              <a:t>, a ispit </a:t>
            </a:r>
            <a:r>
              <a:rPr lang="hr-HR" dirty="0">
                <a:solidFill>
                  <a:schemeClr val="accent6"/>
                </a:solidFill>
              </a:rPr>
              <a:t>više</a:t>
            </a:r>
            <a:r>
              <a:rPr lang="hr-HR" dirty="0"/>
              <a:t> razine </a:t>
            </a:r>
            <a:r>
              <a:rPr lang="hr-HR" b="1" dirty="0">
                <a:solidFill>
                  <a:schemeClr val="accent6"/>
                </a:solidFill>
              </a:rPr>
              <a:t>180 minuta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04" name="Google Shape;204;p11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EC90CED-1084-4D9A-B535-5AEFF30F3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45" y="1839573"/>
            <a:ext cx="9529845" cy="222325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D4B9111-A56D-4A6D-B8A8-D1B54243A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545" y="4062831"/>
            <a:ext cx="9526423" cy="28534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hr-HR" sz="3600" b="1">
                <a:solidFill>
                  <a:schemeClr val="accent2"/>
                </a:solidFill>
              </a:rPr>
              <a:t>ISPIT IZ ENGLESKOG JEZIKA</a:t>
            </a:r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idx="1"/>
          </p:nvPr>
        </p:nvSpPr>
        <p:spPr>
          <a:xfrm>
            <a:off x="2711395" y="1782981"/>
            <a:ext cx="6273579" cy="4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 i="1" dirty="0"/>
              <a:t>I dalje se piše na višoj (A) razini i osnovnoj (B) razini!</a:t>
            </a:r>
            <a:endParaRPr dirty="0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hr-HR" sz="3000" dirty="0"/>
              <a:t>Ispit državne mature iz Engleskoga jezika može se polagati kao obvezni ili kao izborni </a:t>
            </a:r>
            <a:r>
              <a:rPr lang="hr-HR" sz="3000" dirty="0">
                <a:solidFill>
                  <a:srgbClr val="FF0000"/>
                </a:solidFill>
              </a:rPr>
              <a:t>na obje razine!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23" name="Google Shape;223;p13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3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>
            <a:spLocks noGrp="1"/>
          </p:cNvSpPr>
          <p:nvPr>
            <p:ph type="title"/>
          </p:nvPr>
        </p:nvSpPr>
        <p:spPr>
          <a:xfrm>
            <a:off x="1342268" y="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000" dirty="0"/>
              <a:t>ENGLESKI JEZIK – A (viša) razina (180 minuta)</a:t>
            </a:r>
            <a:endParaRPr sz="4000" dirty="0"/>
          </a:p>
        </p:txBody>
      </p:sp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F71214F9-EC5F-443E-A3BB-D897B0D91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3425" y="1278061"/>
            <a:ext cx="9869551" cy="515454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1333391" y="215284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3600" dirty="0"/>
              <a:t>ENGLESKI JEZIK – B (osnovna) razina (105 minuta)</a:t>
            </a:r>
            <a:endParaRPr sz="3600" dirty="0"/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B2B97C24-A5C9-43A1-ACDD-7DCC4016C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7620" y="1403349"/>
            <a:ext cx="10246551" cy="466349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8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hr-HR" sz="5200"/>
              <a:t>ISPIT IZ NJEMAČKOG JEZIKA</a:t>
            </a:r>
            <a:endParaRPr/>
          </a:p>
        </p:txBody>
      </p:sp>
      <p:grpSp>
        <p:nvGrpSpPr>
          <p:cNvPr id="267" name="Google Shape;267;p18"/>
          <p:cNvGrpSpPr/>
          <p:nvPr/>
        </p:nvGrpSpPr>
        <p:grpSpPr>
          <a:xfrm>
            <a:off x="838200" y="1825625"/>
            <a:ext cx="10515599" cy="4351337"/>
            <a:chOff x="0" y="0"/>
            <a:chExt cx="10515599" cy="4351337"/>
          </a:xfrm>
        </p:grpSpPr>
        <p:sp>
          <p:nvSpPr>
            <p:cNvPr id="268" name="Google Shape;268;p18"/>
            <p:cNvSpPr/>
            <p:nvPr/>
          </p:nvSpPr>
          <p:spPr>
            <a:xfrm>
              <a:off x="0" y="0"/>
              <a:ext cx="8938260" cy="130540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 txBox="1"/>
            <p:nvPr/>
          </p:nvSpPr>
          <p:spPr>
            <a:xfrm>
              <a:off x="38234" y="38234"/>
              <a:ext cx="7529629" cy="1228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hr-HR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Ispit državne mature iz Njemačkoga jezika može se polagati kao obvezni ili kao izborni.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788669" y="1522968"/>
              <a:ext cx="8938260" cy="1305401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 txBox="1"/>
            <p:nvPr/>
          </p:nvSpPr>
          <p:spPr>
            <a:xfrm>
              <a:off x="826903" y="1561202"/>
              <a:ext cx="7224611" cy="1228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28600" lvl="0" indent="-2286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Char char="•"/>
              </a:pPr>
              <a:r>
                <a:rPr lang="hr-HR" sz="2400" dirty="0"/>
                <a:t>Ispit državne mature iz Engleskoga jezika može se polagati kao obvezni ili kao izborni </a:t>
              </a:r>
              <a:r>
                <a:rPr lang="hr-HR" sz="2400" dirty="0">
                  <a:solidFill>
                    <a:srgbClr val="FF0000"/>
                  </a:solidFill>
                </a:rPr>
                <a:t>na obje razine!</a:t>
              </a:r>
              <a:endParaRPr lang="hr-HR" sz="4400" dirty="0">
                <a:solidFill>
                  <a:srgbClr val="FF0000"/>
                </a:solidFill>
              </a:endParaRPr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1577339" y="3045936"/>
              <a:ext cx="8938260" cy="1305401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 txBox="1"/>
            <p:nvPr/>
          </p:nvSpPr>
          <p:spPr>
            <a:xfrm>
              <a:off x="1615573" y="3084170"/>
              <a:ext cx="7224611" cy="1228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hr-HR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Struktura i trajanje isto kao i kod engleskog jezika, osim što je na  ispitu na osnovnoj razini moguće je ostvariti ukupno </a:t>
              </a:r>
              <a:r>
                <a:rPr lang="hr-HR" sz="24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65 bodova.</a:t>
              </a: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8089749" y="989929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 txBox="1"/>
            <p:nvPr/>
          </p:nvSpPr>
          <p:spPr>
            <a:xfrm>
              <a:off x="8280664" y="989929"/>
              <a:ext cx="466680" cy="638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8878419" y="2504195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E0E0">
                <a:alpha val="89803"/>
              </a:srgbClr>
            </a:solidFill>
            <a:ln w="12700" cap="flat" cmpd="sng">
              <a:solidFill>
                <a:srgbClr val="E0E0E0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 txBox="1"/>
            <p:nvPr/>
          </p:nvSpPr>
          <p:spPr>
            <a:xfrm>
              <a:off x="9069334" y="2504195"/>
              <a:ext cx="466680" cy="638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OBVEZNI DIO</a:t>
            </a:r>
            <a:endParaRPr/>
          </a:p>
        </p:txBody>
      </p:sp>
      <p:sp>
        <p:nvSpPr>
          <p:cNvPr id="283" name="Google Shape;283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/>
              <a:t>Državna matura smatra se položenom ukoliko je </a:t>
            </a:r>
            <a:r>
              <a:rPr lang="hr-HR" b="1" u="sng" dirty="0">
                <a:solidFill>
                  <a:schemeClr val="accent2"/>
                </a:solidFill>
              </a:rPr>
              <a:t>učenik s uspjehom položio  sva 3 ispita obaveznog dijela</a:t>
            </a:r>
            <a:r>
              <a:rPr lang="hr-HR" dirty="0"/>
              <a:t>, neovisno o ispitima izbornog dijela</a:t>
            </a:r>
            <a:endParaRPr dirty="0"/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hr-HR" sz="4400" b="1" dirty="0">
                <a:latin typeface="Calibri"/>
                <a:ea typeface="Calibri"/>
                <a:cs typeface="Calibri"/>
                <a:sym typeface="Calibri"/>
              </a:rPr>
              <a:t>IZBORNI DIO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/>
              <a:t>Mogu se polagati ispiti iz popisa kojeg donosi NCVVO za svaku školsku godinu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/>
              <a:t>U jednom roku može se odabrati/pisati </a:t>
            </a:r>
            <a:r>
              <a:rPr lang="hr-HR" b="1" dirty="0">
                <a:solidFill>
                  <a:schemeClr val="accent2"/>
                </a:solidFill>
              </a:rPr>
              <a:t>najviše 5 izbornih predmeta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POLAGANJE ISPITA</a:t>
            </a:r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Uređeno je </a:t>
            </a:r>
            <a:r>
              <a:rPr lang="hr-HR" b="1" i="1">
                <a:solidFill>
                  <a:srgbClr val="FF0000"/>
                </a:solidFill>
              </a:rPr>
              <a:t>Pravilnikom o polaganju državne mature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b="1" i="1"/>
              <a:t> </a:t>
            </a:r>
            <a:r>
              <a:rPr lang="hr-HR"/>
              <a:t>objavljeno na mrežnoj stranici NCVVO-a na kojoj su objavljeni i ispitni katalozi te ogledni ispiti za pojedine predmete</a:t>
            </a:r>
            <a:endParaRPr b="1" i="1"/>
          </a:p>
          <a:p>
            <a:pPr marL="228600" lvl="0" indent="-50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ROKOVI</a:t>
            </a:r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2 ispitna roka: ljetni i jesenski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Kalendar polaganja ispita državne mature – stranica NCVVO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hr-HR" b="1">
                <a:solidFill>
                  <a:schemeClr val="accent2"/>
                </a:solidFill>
              </a:rPr>
              <a:t>Uvjet je uspješno završen razred na kraju nastavne godine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Učenici koji se na kraju nastavne godine upućuju na dopunski rad </a:t>
            </a:r>
            <a:r>
              <a:rPr lang="hr-HR" b="1"/>
              <a:t>NE MOGU </a:t>
            </a:r>
            <a:r>
              <a:rPr lang="hr-HR"/>
              <a:t>pristupiti polaganju ispita DM na ljetnom roku.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/>
              <a:t>Rokovi prijava ispita DM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6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hr-H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ZAVRŠETAK NASTAVE ZA MATURANTE: </a:t>
            </a:r>
            <a:r>
              <a:rPr lang="hr-HR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23.5. 2025.</a:t>
            </a:r>
            <a:endParaRPr sz="4000" dirty="0"/>
          </a:p>
        </p:txBody>
      </p:sp>
      <p:graphicFrame>
        <p:nvGraphicFramePr>
          <p:cNvPr id="351" name="Google Shape;351;p26"/>
          <p:cNvGraphicFramePr/>
          <p:nvPr>
            <p:extLst>
              <p:ext uri="{D42A27DB-BD31-4B8C-83A1-F6EECF244321}">
                <p14:modId xmlns:p14="http://schemas.microsoft.com/office/powerpoint/2010/main" val="2598845966"/>
              </p:ext>
            </p:extLst>
          </p:nvPr>
        </p:nvGraphicFramePr>
        <p:xfrm>
          <a:off x="838200" y="2121910"/>
          <a:ext cx="10515625" cy="3758825"/>
        </p:xfrm>
        <a:graphic>
          <a:graphicData uri="http://schemas.openxmlformats.org/drawingml/2006/table">
            <a:tbl>
              <a:tblPr firstRow="1" bandRow="1">
                <a:noFill/>
                <a:tableStyleId>{3174C544-1F34-43D8-B27F-CC45A4F60F6A}</a:tableStyleId>
              </a:tblPr>
              <a:tblGrid>
                <a:gridCol w="272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/>
                        <a:t>AKTIVNOST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LJETNI ROK</a:t>
                      </a:r>
                      <a:endParaRPr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JESENSKI ROK</a:t>
                      </a:r>
                      <a:endParaRPr/>
                    </a:p>
                  </a:txBody>
                  <a:tcPr marL="122050" marR="122050" marT="61025" marB="610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b="1"/>
                        <a:t>Prijava</a:t>
                      </a:r>
                      <a:endParaRPr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1.12. 2024. – 15.02. 2025.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b="1" dirty="0"/>
                        <a:t>19.7.2025. – 30. 07. 2025.</a:t>
                      </a:r>
                      <a:endParaRPr dirty="0"/>
                    </a:p>
                  </a:txBody>
                  <a:tcPr marL="122050" marR="122050" marT="61025" marB="610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b="1"/>
                        <a:t>Provedba ispita</a:t>
                      </a:r>
                      <a:endParaRPr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>
                          <a:solidFill>
                            <a:srgbClr val="FF0000"/>
                          </a:solidFill>
                        </a:rPr>
                        <a:t>2.6.2025. – 26.06. 2025.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/>
                        <a:t>20.08.2025. – 5.09. 2025.</a:t>
                      </a:r>
                      <a:endParaRPr dirty="0"/>
                    </a:p>
                  </a:txBody>
                  <a:tcPr marL="122050" marR="122050" marT="61025" marB="61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Objava rezultata</a:t>
                      </a:r>
                      <a:endParaRPr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/>
                        <a:t>9.07.2025.  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/>
                        <a:t>10.09.2025.</a:t>
                      </a:r>
                      <a:endParaRPr dirty="0"/>
                    </a:p>
                  </a:txBody>
                  <a:tcPr marL="122050" marR="122050" marT="61025" marB="610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Rok za prigovore</a:t>
                      </a:r>
                      <a:endParaRPr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/>
                        <a:t>11.07.2025.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/>
                        <a:t>12.09.2025.</a:t>
                      </a:r>
                      <a:endParaRPr dirty="0"/>
                    </a:p>
                  </a:txBody>
                  <a:tcPr marL="122050" marR="122050" marT="61025" marB="610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Konačni rezultati</a:t>
                      </a:r>
                      <a:endParaRPr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/>
                        <a:t>16.07.2025.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/>
                        <a:t>17.09.2025.</a:t>
                      </a:r>
                      <a:endParaRPr dirty="0"/>
                    </a:p>
                  </a:txBody>
                  <a:tcPr marL="122050" marR="122050" marT="61025" marB="610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/>
                        <a:t>Podjela svjedodžbi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/>
                        <a:t>18.07.2025.</a:t>
                      </a:r>
                      <a:endParaRPr dirty="0"/>
                    </a:p>
                  </a:txBody>
                  <a:tcPr marL="122050" marR="122050" marT="61025" marB="610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dirty="0"/>
                        <a:t>18.09. 2025.</a:t>
                      </a:r>
                      <a:endParaRPr dirty="0"/>
                    </a:p>
                  </a:txBody>
                  <a:tcPr marL="122050" marR="122050" marT="61025" marB="610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912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7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ookman Old Style"/>
              <a:buNone/>
            </a:pPr>
            <a:r>
              <a:rPr lang="hr-HR" sz="5200" b="1">
                <a:latin typeface="Bookman Old Style"/>
                <a:ea typeface="Bookman Old Style"/>
                <a:cs typeface="Bookman Old Style"/>
                <a:sym typeface="Bookman Old Style"/>
              </a:rPr>
              <a:t>Kalendar važnih datuma</a:t>
            </a:r>
            <a:endParaRPr/>
          </a:p>
        </p:txBody>
      </p:sp>
      <p:graphicFrame>
        <p:nvGraphicFramePr>
          <p:cNvPr id="359" name="Google Shape;359;p27"/>
          <p:cNvGraphicFramePr/>
          <p:nvPr>
            <p:extLst>
              <p:ext uri="{D42A27DB-BD31-4B8C-83A1-F6EECF244321}">
                <p14:modId xmlns:p14="http://schemas.microsoft.com/office/powerpoint/2010/main" val="422844237"/>
              </p:ext>
            </p:extLst>
          </p:nvPr>
        </p:nvGraphicFramePr>
        <p:xfrm>
          <a:off x="838200" y="2132548"/>
          <a:ext cx="10639425" cy="4553975"/>
        </p:xfrm>
        <a:graphic>
          <a:graphicData uri="http://schemas.openxmlformats.org/drawingml/2006/table">
            <a:tbl>
              <a:tblPr firstRow="1" bandRow="1">
                <a:noFill/>
                <a:tableStyleId>{3174C544-1F34-43D8-B27F-CC45A4F60F6A}</a:tableStyleId>
              </a:tblPr>
              <a:tblGrid>
                <a:gridCol w="233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9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500" b="1" i="1" dirty="0"/>
                        <a:t>Vrijeme</a:t>
                      </a:r>
                      <a:endParaRPr dirty="0"/>
                    </a:p>
                  </a:txBody>
                  <a:tcPr marL="71775" marR="71775" marT="35900" marB="3590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500" b="1" i="1" dirty="0"/>
                        <a:t>Aktivnost učenika</a:t>
                      </a:r>
                      <a:endParaRPr dirty="0"/>
                    </a:p>
                  </a:txBody>
                  <a:tcPr marL="71775" marR="71775" marT="35900" marB="359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500" b="1" i="1"/>
                        <a:t>Od</a:t>
                      </a:r>
                      <a:endParaRPr/>
                    </a:p>
                  </a:txBody>
                  <a:tcPr marL="71775" marR="71775" marT="35900" marB="359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500" b="1" i="1"/>
                        <a:t>Do</a:t>
                      </a:r>
                      <a:endParaRPr/>
                    </a:p>
                  </a:txBody>
                  <a:tcPr marL="71775" marR="71775" marT="35900" marB="3590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400" b="1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400" b="1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1.12.2024.</a:t>
                      </a:r>
                      <a:endParaRPr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400" b="1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400" b="1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15.2.2025.</a:t>
                      </a:r>
                      <a:endParaRPr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 dirty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Prijave ispita državne mature do </a:t>
                      </a:r>
                      <a:r>
                        <a:rPr lang="hr-HR" sz="1400" b="0" dirty="0">
                          <a:solidFill>
                            <a:srgbClr val="FF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15.2.2025. do 11.59 sati</a:t>
                      </a:r>
                      <a:endParaRPr sz="1400" b="0" dirty="0">
                        <a:solidFill>
                          <a:schemeClr val="dk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Potvrda ispravnosti osobnih podataka (</a:t>
                      </a:r>
                      <a:r>
                        <a:rPr lang="hr-HR" sz="1400" b="0" i="0" u="none" strike="noStrike" cap="none" dirty="0">
                          <a:solidFill>
                            <a:srgbClr val="FF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VAŽNO</a:t>
                      </a: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)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 i="0" u="none" strike="noStrike" cap="none" dirty="0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Potvrda ispravnosti ocjena od 1. do 3. razreda</a:t>
                      </a:r>
                      <a:endParaRPr dirty="0"/>
                    </a:p>
                  </a:txBody>
                  <a:tcPr marL="71775" marR="71775" marT="35900" marB="35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400" b="1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1.12.2024.</a:t>
                      </a:r>
                      <a:endParaRPr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400" b="1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21.2.2025.</a:t>
                      </a:r>
                      <a:endParaRPr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Dostavljanje svih nalaza i mišljenja koji se prilažu zahtjevu za prilagodbom ispitne tehnologije ispitnom koordinatoru</a:t>
                      </a:r>
                      <a:endParaRPr/>
                    </a:p>
                  </a:txBody>
                  <a:tcPr marL="71775" marR="71775" marT="35900" marB="35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400" b="1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15.2.2024.</a:t>
                      </a:r>
                      <a:endParaRPr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400" b="1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2.5.2025.</a:t>
                      </a:r>
                      <a:endParaRPr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Naknadna prijava </a:t>
                      </a:r>
                      <a:r>
                        <a:rPr lang="hr-HR" sz="1400" b="0">
                          <a:solidFill>
                            <a:srgbClr val="FF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samo iz opravdanih razloga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Promjena prijavljenih ispita </a:t>
                      </a:r>
                      <a:r>
                        <a:rPr lang="hr-HR" sz="1400" b="0">
                          <a:solidFill>
                            <a:srgbClr val="FF0000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samo iz opravdanih razloga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hr-HR" sz="1400" b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Odjava prijavljenih ispita</a:t>
                      </a:r>
                      <a:endParaRPr/>
                    </a:p>
                  </a:txBody>
                  <a:tcPr marL="71775" marR="71775" marT="35900" marB="35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1.12.2023.</a:t>
                      </a:r>
                      <a:endParaRPr lang="hr-HR"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i="0" u="none" strike="noStrike" cap="none" dirty="0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29.5.2025</a:t>
                      </a:r>
                      <a:r>
                        <a:rPr lang="hr-HR" sz="1400" b="1" dirty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.</a:t>
                      </a:r>
                      <a:endParaRPr lang="hr-HR" b="1" dirty="0"/>
                    </a:p>
                  </a:txBody>
                  <a:tcPr marL="71775" marR="71775" marT="35900" marB="35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0" dirty="0"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Verifikacija osobnih podataka i ocjena</a:t>
                      </a:r>
                      <a:endParaRPr lang="hr-HR" dirty="0"/>
                    </a:p>
                  </a:txBody>
                  <a:tcPr marL="71775" marR="71775" marT="35900" marB="35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42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92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hr-HR" b="1" dirty="0">
                <a:solidFill>
                  <a:srgbClr val="002060"/>
                </a:solidFill>
              </a:rPr>
              <a:t>Važne web stranice:</a:t>
            </a:r>
            <a:endParaRPr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idx="1"/>
          </p:nvPr>
        </p:nvSpPr>
        <p:spPr>
          <a:xfrm>
            <a:off x="1484310" y="1944547"/>
            <a:ext cx="10018713" cy="384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Char char="•"/>
            </a:pPr>
            <a:r>
              <a:rPr lang="hr-HR" sz="4000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www.ncvvo.hr</a:t>
            </a:r>
            <a:endParaRPr sz="4000" dirty="0">
              <a:solidFill>
                <a:srgbClr val="002060"/>
              </a:solidFill>
            </a:endParaRPr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4000"/>
              <a:buChar char="•"/>
            </a:pPr>
            <a:r>
              <a:rPr lang="hr-HR" sz="4000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www.postani-student.hr</a:t>
            </a:r>
            <a:endParaRPr sz="4000" dirty="0">
              <a:solidFill>
                <a:srgbClr val="002060"/>
              </a:solidFill>
            </a:endParaRPr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4000"/>
              <a:buChar char="•"/>
            </a:pPr>
            <a:r>
              <a:rPr lang="hr-HR" sz="4000"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www.studij.hr</a:t>
            </a:r>
            <a:endParaRPr sz="4000" dirty="0">
              <a:solidFill>
                <a:srgbClr val="002060"/>
              </a:solidFill>
            </a:endParaRPr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hr-HR" sz="4000" u="sng" dirty="0">
                <a:solidFill>
                  <a:schemeClr val="hlink"/>
                </a:solidFill>
                <a:hlinkClick r:id="rId6"/>
              </a:rPr>
              <a:t>http://gimnazija-mmesic-sb.skole.hr/drzavna_matura</a:t>
            </a:r>
            <a:endParaRPr lang="hr-HR" sz="4000" u="sng" dirty="0">
              <a:solidFill>
                <a:schemeClr val="hlink"/>
              </a:solidFill>
            </a:endParaRPr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hr-HR" sz="4000" u="sng" dirty="0">
                <a:solidFill>
                  <a:schemeClr val="hlink"/>
                </a:solidFill>
              </a:rPr>
              <a:t>Microsoft </a:t>
            </a:r>
            <a:r>
              <a:rPr lang="hr-HR" sz="4000" u="sng" dirty="0" err="1">
                <a:solidFill>
                  <a:schemeClr val="hlink"/>
                </a:solidFill>
              </a:rPr>
              <a:t>Teams</a:t>
            </a:r>
            <a:r>
              <a:rPr lang="hr-HR" sz="4000" u="sng" dirty="0">
                <a:solidFill>
                  <a:schemeClr val="hlink"/>
                </a:solidFill>
              </a:rPr>
              <a:t> kanal</a:t>
            </a:r>
            <a:endParaRPr sz="40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12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8" descr="Slide 1 - 1_Dr_avna_matura_2018_2019.pdf - Mozilla Firefox"/>
          <p:cNvPicPr preferRelativeResize="0"/>
          <p:nvPr/>
        </p:nvPicPr>
        <p:blipFill rotWithShape="1">
          <a:blip r:embed="rId3">
            <a:alphaModFix/>
          </a:blip>
          <a:srcRect l="19747" t="17381" r="20538" b="5909"/>
          <a:stretch/>
        </p:blipFill>
        <p:spPr>
          <a:xfrm>
            <a:off x="3217408" y="979487"/>
            <a:ext cx="7029869" cy="489902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5" name="Google Shape;365;p28"/>
          <p:cNvSpPr txBox="1"/>
          <p:nvPr/>
        </p:nvSpPr>
        <p:spPr>
          <a:xfrm>
            <a:off x="3437681" y="4502552"/>
            <a:ext cx="1921398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8"/>
          <p:cNvSpPr txBox="1"/>
          <p:nvPr/>
        </p:nvSpPr>
        <p:spPr>
          <a:xfrm>
            <a:off x="3541853" y="4537276"/>
            <a:ext cx="1759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2024./2025.</a:t>
            </a:r>
            <a:endParaRPr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D5812A6-AF15-4BB0-8394-5AFF34F3E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38"/>
            <a:ext cx="12192000" cy="68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20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6ECEA7F-0111-4A18-8696-E79722EF5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410"/>
            <a:ext cx="12192000" cy="481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33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23003F4-68D2-4BFC-9736-9E376F4D8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17" y="0"/>
            <a:ext cx="9236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70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hr-HR" sz="3600" b="1">
                <a:solidFill>
                  <a:schemeClr val="accent2"/>
                </a:solidFill>
              </a:rPr>
              <a:t>PRILAGODBA ISPITA DRŽAVNE MATURE</a:t>
            </a:r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hr-HR" sz="2600" b="1"/>
              <a:t>Pravo na prilagodbu ispita državne mature </a:t>
            </a:r>
            <a:r>
              <a:rPr lang="hr-HR" sz="2600"/>
              <a:t>imaju učenici iz članka 1. stavka 2.  i 3. Pravilnika o polaganju državne mature: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arenR"/>
            </a:pPr>
            <a:r>
              <a:rPr lang="hr-HR" sz="2600"/>
              <a:t>S teškoćama u razvoju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arenR"/>
            </a:pPr>
            <a:r>
              <a:rPr lang="hr-HR" sz="2600"/>
              <a:t>S teškoćama učenja, poremećajima u ponašanju i problemima mentalnog zdravlja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arenR"/>
            </a:pPr>
            <a:r>
              <a:rPr lang="hr-HR" sz="2600"/>
              <a:t>S teškoćama uvjetovanim jezičnim i kulturalnim čimbenicima</a:t>
            </a:r>
            <a:endParaRPr/>
          </a:p>
        </p:txBody>
      </p:sp>
      <p:sp>
        <p:nvSpPr>
          <p:cNvPr id="303" name="Google Shape;303;p22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2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2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2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F31847-21CE-4BAA-B8AC-85803CA1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VRSTE PRILAGODBE ISPITNE TEHNOLOGIJE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05F903-A64D-46E9-94DE-9042FB429B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Grafička prilagodba ispita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/>
              <a:t>Format papira A4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/>
              <a:t>Format papira A3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/>
              <a:t>Format papira A2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/>
              <a:t>Ispit na </a:t>
            </a:r>
            <a:r>
              <a:rPr lang="hr-HR" dirty="0" err="1"/>
              <a:t>brajlici</a:t>
            </a:r>
            <a:endParaRPr lang="hr-HR" dirty="0"/>
          </a:p>
          <a:p>
            <a:pPr marL="628650" indent="-514350">
              <a:buFont typeface="+mj-lt"/>
              <a:buAutoNum type="arabicPeriod"/>
            </a:pPr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1F86A7D-A4DD-4864-9091-77541506D4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/>
              <a:t>Prilagodba načina polaganja ispita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/>
              <a:t>Produljeno vrijeme pisanja (25%, 50%, 100%)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/>
              <a:t>Polaganje ispita uz podršku ispitnog pomagača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/>
              <a:t>Polaganje dijela ispita na računalu</a:t>
            </a:r>
          </a:p>
          <a:p>
            <a:pPr marL="628650" indent="-514350">
              <a:buFont typeface="+mj-lt"/>
              <a:buAutoNum type="arabicPeriod"/>
            </a:pPr>
            <a:r>
              <a:rPr lang="hr-HR" dirty="0"/>
              <a:t>Izuzeće polaganje dijela ispita</a:t>
            </a:r>
          </a:p>
          <a:p>
            <a:pPr marL="11430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5546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4AF4C1-1F46-4F47-AE8C-8C1BC049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/>
              <a:t>       TEŠKOĆE </a:t>
            </a:r>
            <a:r>
              <a:rPr lang="hr-HR" sz="4400" dirty="0"/>
              <a:t>          </a:t>
            </a:r>
            <a:r>
              <a:rPr lang="hr-HR" sz="4400" b="1" dirty="0"/>
              <a:t>ŠTO JE POTREBNO</a:t>
            </a:r>
            <a:r>
              <a:rPr lang="hr-HR" sz="4400" dirty="0"/>
              <a:t>?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FA3029A-57B0-4414-AAAB-9DFEE57A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3B06BAF2-E501-493C-8797-099AE02C2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44856"/>
              </p:ext>
            </p:extLst>
          </p:nvPr>
        </p:nvGraphicFramePr>
        <p:xfrm>
          <a:off x="838199" y="1825624"/>
          <a:ext cx="10515600" cy="4638262"/>
        </p:xfrm>
        <a:graphic>
          <a:graphicData uri="http://schemas.openxmlformats.org/drawingml/2006/table">
            <a:tbl>
              <a:tblPr firstRow="1" bandRow="1">
                <a:tableStyleId>{3174C544-1F34-43D8-B27F-CC45A4F60F6A}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6506886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80651624"/>
                    </a:ext>
                  </a:extLst>
                </a:gridCol>
              </a:tblGrid>
              <a:tr h="14504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8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8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 dirty="0"/>
                        <a:t>Učenici s teškoćama u razvoju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800" u="none" strike="noStrike" cap="none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 dirty="0"/>
                        <a:t>Obvezno priložiti i nalaz/mišljenje odgovarajućeg stručnjaka, neovisno o tome koje se prilagodbe za učenika u zahtjevu traže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90989281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8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/>
                        <a:t>Učenici s teškoćama učenja, poremećaja u ponašanju i emocionalnim problemima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8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/>
                        <a:t>Obvezno dostaviti nalaz/mišljenje odgovarajućeg stručnjaka, neovisno o tome koje se prilagodbe za učenika u zahtjevu traže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5584616"/>
                  </a:ext>
                </a:extLst>
              </a:tr>
              <a:tr h="14504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8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8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/>
                        <a:t>Učenici s teškoćama uvjetovanim kulturalnim i jezičnim čimbenicima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/>
                        <a:t>Obvezno dostaviti sljedeće (neovisno o tome koje se prilagodbe za učenika u zahtjevu traže):</a:t>
                      </a:r>
                    </a:p>
                    <a:p>
                      <a:pPr marL="285750" marR="0" lvl="0" indent="-2857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r-HR" sz="1800" dirty="0"/>
                        <a:t>potvrda o završenom programu pripremne nastave hrvatskog jezika</a:t>
                      </a:r>
                    </a:p>
                    <a:p>
                      <a:pPr marL="285750" marR="0" lvl="0" indent="-28575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r-HR" sz="1800" dirty="0"/>
                        <a:t>mišljenje nastavnika koji učeniku predaje Hrvatski jezik u školskoj godini 2024./2025.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345399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151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C1778-23AD-4BED-A86D-3450219F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teškoće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06A514C-F0E6-4787-B298-3F037CFB4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oštećenje sluha</a:t>
            </a:r>
          </a:p>
          <a:p>
            <a:r>
              <a:rPr lang="hr-HR" dirty="0"/>
              <a:t>oštećenje vida</a:t>
            </a:r>
          </a:p>
          <a:p>
            <a:r>
              <a:rPr lang="hr-HR" dirty="0"/>
              <a:t>motoričke teškoće / motorički poremećaji</a:t>
            </a:r>
          </a:p>
          <a:p>
            <a:r>
              <a:rPr lang="hr-HR" dirty="0"/>
              <a:t>teškoće/poremećaji jezično-govorne-glasovne komunikacije</a:t>
            </a:r>
          </a:p>
          <a:p>
            <a:r>
              <a:rPr lang="hr-HR" dirty="0"/>
              <a:t>specifične teškoće u učenju (disleksija, disgrafija, </a:t>
            </a:r>
            <a:r>
              <a:rPr lang="hr-HR" dirty="0" err="1"/>
              <a:t>diskalkulija</a:t>
            </a:r>
            <a:r>
              <a:rPr lang="hr-HR" dirty="0"/>
              <a:t>, </a:t>
            </a:r>
            <a:r>
              <a:rPr lang="hr-HR" dirty="0" err="1"/>
              <a:t>disprakcija</a:t>
            </a:r>
            <a:r>
              <a:rPr lang="hr-HR" dirty="0"/>
              <a:t>)</a:t>
            </a:r>
          </a:p>
          <a:p>
            <a:r>
              <a:rPr lang="hr-HR" dirty="0"/>
              <a:t>intelektualne teškoće</a:t>
            </a:r>
          </a:p>
          <a:p>
            <a:r>
              <a:rPr lang="hr-HR" dirty="0"/>
              <a:t>ADHD</a:t>
            </a:r>
          </a:p>
          <a:p>
            <a:r>
              <a:rPr lang="hr-HR" dirty="0"/>
              <a:t>poremećaji u ponašanju</a:t>
            </a:r>
          </a:p>
          <a:p>
            <a:r>
              <a:rPr lang="hr-HR" dirty="0"/>
              <a:t>poremećaji iz spektra autizma</a:t>
            </a:r>
          </a:p>
          <a:p>
            <a:r>
              <a:rPr lang="hr-HR" dirty="0"/>
              <a:t>teškoće/poremećaji u području mentalnog zdravlja</a:t>
            </a:r>
          </a:p>
          <a:p>
            <a:r>
              <a:rPr lang="hr-HR" dirty="0"/>
              <a:t>teškoće uvjetovane kroničnim bolestima</a:t>
            </a:r>
          </a:p>
        </p:txBody>
      </p:sp>
    </p:spTree>
    <p:extLst>
      <p:ext uri="{BB962C8B-B14F-4D97-AF65-F5344CB8AC3E}">
        <p14:creationId xmlns:p14="http://schemas.microsoft.com/office/powerpoint/2010/main" val="1376468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8c89a9f6a7_0_4"/>
          <p:cNvSpPr txBox="1"/>
          <p:nvPr/>
        </p:nvSpPr>
        <p:spPr>
          <a:xfrm>
            <a:off x="1961157" y="442299"/>
            <a:ext cx="7627264" cy="55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3800" b="1" dirty="0">
                <a:latin typeface="Calibri"/>
                <a:ea typeface="Calibri"/>
                <a:cs typeface="Calibri"/>
                <a:sym typeface="Calibri"/>
              </a:rPr>
              <a:t>PRVA PRIJAVA U SUSTAV</a:t>
            </a:r>
            <a:endParaRPr dirty="0"/>
          </a:p>
        </p:txBody>
      </p:sp>
      <p:sp>
        <p:nvSpPr>
          <p:cNvPr id="412" name="Google Shape;412;g18c89a9f6a7_0_4"/>
          <p:cNvSpPr/>
          <p:nvPr/>
        </p:nvSpPr>
        <p:spPr>
          <a:xfrm rot="2700000">
            <a:off x="-415672" y="-231099"/>
            <a:ext cx="1410275" cy="1877697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18c89a9f6a7_0_4"/>
          <p:cNvSpPr/>
          <p:nvPr/>
        </p:nvSpPr>
        <p:spPr>
          <a:xfrm rot="2700000">
            <a:off x="301183" y="1282830"/>
            <a:ext cx="485782" cy="485782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18c89a9f6a7_0_4"/>
          <p:cNvSpPr/>
          <p:nvPr/>
        </p:nvSpPr>
        <p:spPr>
          <a:xfrm rot="2700000">
            <a:off x="8809467" y="6033653"/>
            <a:ext cx="645306" cy="645306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18c89a9f6a7_0_4"/>
          <p:cNvSpPr/>
          <p:nvPr/>
        </p:nvSpPr>
        <p:spPr>
          <a:xfrm>
            <a:off x="8603444" y="5721108"/>
            <a:ext cx="2262000" cy="1137000"/>
          </a:xfrm>
          <a:prstGeom prst="triangle">
            <a:avLst>
              <a:gd name="adj" fmla="val 50000"/>
            </a:avLst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64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8c89a9f6a7_0_4"/>
          <p:cNvSpPr/>
          <p:nvPr/>
        </p:nvSpPr>
        <p:spPr>
          <a:xfrm>
            <a:off x="0" y="18897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18c89a9f6a7_0_4"/>
          <p:cNvSpPr txBox="1"/>
          <p:nvPr/>
        </p:nvSpPr>
        <p:spPr>
          <a:xfrm>
            <a:off x="680044" y="664045"/>
            <a:ext cx="4804200" cy="234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endParaRPr dirty="0"/>
          </a:p>
        </p:txBody>
      </p:sp>
      <p:sp>
        <p:nvSpPr>
          <p:cNvPr id="412" name="Google Shape;412;g18c89a9f6a7_0_4"/>
          <p:cNvSpPr/>
          <p:nvPr/>
        </p:nvSpPr>
        <p:spPr>
          <a:xfrm rot="2700000">
            <a:off x="-415672" y="-231099"/>
            <a:ext cx="1410275" cy="1877697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18c89a9f6a7_0_4"/>
          <p:cNvSpPr/>
          <p:nvPr/>
        </p:nvSpPr>
        <p:spPr>
          <a:xfrm rot="2700000">
            <a:off x="301183" y="1282830"/>
            <a:ext cx="485782" cy="485782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18c89a9f6a7_0_4"/>
          <p:cNvSpPr/>
          <p:nvPr/>
        </p:nvSpPr>
        <p:spPr>
          <a:xfrm rot="2700000">
            <a:off x="8809467" y="6033653"/>
            <a:ext cx="645306" cy="645306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18c89a9f6a7_0_4"/>
          <p:cNvSpPr/>
          <p:nvPr/>
        </p:nvSpPr>
        <p:spPr>
          <a:xfrm>
            <a:off x="8603444" y="5721108"/>
            <a:ext cx="2262000" cy="1137000"/>
          </a:xfrm>
          <a:prstGeom prst="triangle">
            <a:avLst>
              <a:gd name="adj" fmla="val 50000"/>
            </a:avLst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27872" t="12568" r="32328" b="6920"/>
          <a:stretch/>
        </p:blipFill>
        <p:spPr>
          <a:xfrm>
            <a:off x="2294176" y="-22785"/>
            <a:ext cx="6139194" cy="698581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804755" y="132462"/>
            <a:ext cx="1911656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1. </a:t>
            </a:r>
            <a:r>
              <a:rPr lang="hr-HR" dirty="0"/>
              <a:t>Na početnoj stranici u gornjem desnom kutu kliknete </a:t>
            </a:r>
            <a:r>
              <a:rPr lang="hr-HR" b="1" i="1" dirty="0"/>
              <a:t>Prijava u sustav         </a:t>
            </a:r>
            <a:r>
              <a:rPr lang="hr-HR" b="1" i="1" dirty="0">
                <a:sym typeface="Wingdings" panose="05000000000000000000" pitchFamily="2" charset="2"/>
              </a:rPr>
              <a:t> </a:t>
            </a:r>
            <a:endParaRPr lang="hr-HR" b="1" i="1" dirty="0"/>
          </a:p>
        </p:txBody>
      </p:sp>
      <p:sp>
        <p:nvSpPr>
          <p:cNvPr id="4" name="Strelica udesno 3"/>
          <p:cNvSpPr/>
          <p:nvPr/>
        </p:nvSpPr>
        <p:spPr>
          <a:xfrm>
            <a:off x="2768985" y="226337"/>
            <a:ext cx="532078" cy="15388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8079385" y="2922484"/>
            <a:ext cx="37998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2</a:t>
            </a:r>
            <a:r>
              <a:rPr lang="hr-HR" dirty="0"/>
              <a:t>. </a:t>
            </a:r>
            <a:r>
              <a:rPr lang="hr-HR" dirty="0" err="1"/>
              <a:t>AAI@EduHr</a:t>
            </a:r>
            <a:r>
              <a:rPr lang="hr-HR" dirty="0"/>
              <a:t> (CARNET) identitet</a:t>
            </a:r>
          </a:p>
        </p:txBody>
      </p:sp>
      <p:sp>
        <p:nvSpPr>
          <p:cNvPr id="6" name="Strelica ulijevo 5"/>
          <p:cNvSpPr/>
          <p:nvPr/>
        </p:nvSpPr>
        <p:spPr>
          <a:xfrm>
            <a:off x="7063918" y="3124611"/>
            <a:ext cx="406323" cy="1219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/>
          <p:cNvSpPr txBox="1"/>
          <p:nvPr/>
        </p:nvSpPr>
        <p:spPr>
          <a:xfrm>
            <a:off x="8079385" y="3429000"/>
            <a:ext cx="2105468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3</a:t>
            </a:r>
            <a:r>
              <a:rPr lang="hr-HR" dirty="0"/>
              <a:t>. lozinka</a:t>
            </a:r>
          </a:p>
        </p:txBody>
      </p:sp>
      <p:sp>
        <p:nvSpPr>
          <p:cNvPr id="16" name="Strelica ulijevo 15"/>
          <p:cNvSpPr/>
          <p:nvPr/>
        </p:nvSpPr>
        <p:spPr>
          <a:xfrm>
            <a:off x="7063918" y="3569548"/>
            <a:ext cx="406323" cy="12192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lijevo 16"/>
          <p:cNvSpPr/>
          <p:nvPr/>
        </p:nvSpPr>
        <p:spPr>
          <a:xfrm>
            <a:off x="7063917" y="3953525"/>
            <a:ext cx="406323" cy="12192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/>
          <p:cNvSpPr txBox="1"/>
          <p:nvPr/>
        </p:nvSpPr>
        <p:spPr>
          <a:xfrm>
            <a:off x="8079385" y="3953525"/>
            <a:ext cx="2786059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OSTAVITE PRAZNO!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0" y="4150822"/>
            <a:ext cx="360318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/>
              <a:t>4</a:t>
            </a:r>
            <a:r>
              <a:rPr lang="hr-HR" dirty="0"/>
              <a:t>. Odaberite poveznicu </a:t>
            </a:r>
            <a:r>
              <a:rPr lang="hr-HR" i="1" dirty="0"/>
              <a:t>Prijavi se</a:t>
            </a:r>
          </a:p>
        </p:txBody>
      </p:sp>
      <p:sp>
        <p:nvSpPr>
          <p:cNvPr id="21" name="Strelica udesno 20"/>
          <p:cNvSpPr/>
          <p:nvPr/>
        </p:nvSpPr>
        <p:spPr>
          <a:xfrm>
            <a:off x="3971442" y="4228510"/>
            <a:ext cx="379678" cy="1524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kstniOkvir 22"/>
          <p:cNvSpPr txBox="1"/>
          <p:nvPr/>
        </p:nvSpPr>
        <p:spPr>
          <a:xfrm>
            <a:off x="312751" y="2505281"/>
            <a:ext cx="30798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Preporučuje se prijava u pregledniku </a:t>
            </a:r>
            <a:r>
              <a:rPr lang="hr-HR" i="1" dirty="0" err="1">
                <a:solidFill>
                  <a:srgbClr val="FF0000"/>
                </a:solidFill>
              </a:rPr>
              <a:t>Chrome</a:t>
            </a:r>
            <a:r>
              <a:rPr lang="hr-HR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481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881" y="111319"/>
            <a:ext cx="7271497" cy="6297433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100331" y="2899776"/>
            <a:ext cx="3715307" cy="17851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200" b="1" dirty="0">
                <a:solidFill>
                  <a:srgbClr val="FF0000"/>
                </a:solidFill>
              </a:rPr>
              <a:t>VAŽNO! </a:t>
            </a:r>
            <a:br>
              <a:rPr lang="hr-HR" sz="2200" b="1" dirty="0"/>
            </a:br>
            <a:r>
              <a:rPr lang="hr-HR" sz="2200" b="1" dirty="0"/>
              <a:t>Broj mobitela treba biti upisan tako</a:t>
            </a:r>
          </a:p>
          <a:p>
            <a:pPr algn="ctr"/>
            <a:r>
              <a:rPr lang="hr-HR" sz="2200" b="1" dirty="0"/>
              <a:t>da je kao primjer označen crvenom bojom!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79514" y="111319"/>
            <a:ext cx="341906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Kada se učenik prvi put prijavi na stranicu </a:t>
            </a:r>
            <a:r>
              <a:rPr lang="hr-HR" dirty="0">
                <a:hlinkClick r:id="rId4"/>
              </a:rPr>
              <a:t>www.postani-student.hr</a:t>
            </a:r>
            <a:r>
              <a:rPr lang="hr-HR" dirty="0"/>
              <a:t>, treba upisati ispravan broj svojega mobitela na koji želi SMS-om primiti PIN i TAN.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79514" y="2899777"/>
            <a:ext cx="341906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accent6"/>
                </a:solidFill>
              </a:rPr>
              <a:t>PIN</a:t>
            </a:r>
            <a:r>
              <a:rPr lang="hr-HR" dirty="0">
                <a:solidFill>
                  <a:schemeClr val="accent6"/>
                </a:solidFill>
              </a:rPr>
              <a:t> </a:t>
            </a:r>
            <a:r>
              <a:rPr lang="hr-HR" dirty="0"/>
              <a:t>je osobni identifikacijski broj koji služi za dodatnu zaštitu i privatnost podataka svakoga učenika.</a:t>
            </a:r>
          </a:p>
          <a:p>
            <a:endParaRPr lang="hr-HR" dirty="0"/>
          </a:p>
          <a:p>
            <a:r>
              <a:rPr lang="hr-HR" b="1" dirty="0">
                <a:solidFill>
                  <a:schemeClr val="accent6"/>
                </a:solidFill>
              </a:rPr>
              <a:t>TAN</a:t>
            </a:r>
            <a:r>
              <a:rPr lang="hr-HR" dirty="0">
                <a:solidFill>
                  <a:schemeClr val="accent6"/>
                </a:solidFill>
              </a:rPr>
              <a:t> </a:t>
            </a:r>
            <a:r>
              <a:rPr lang="hr-HR" dirty="0"/>
              <a:t>je broj kojim učenik potvrđuje značajne radnje u sustavu.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8100331" y="111319"/>
            <a:ext cx="401215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Učenici su pri prvoj prijavi u sustav dužni prihvatiti i TAN-om „potpisati” </a:t>
            </a:r>
            <a:r>
              <a:rPr lang="hr-HR" i="1" dirty="0"/>
              <a:t>Opće uvjete prijave ispita državne mature i studijskih programa. </a:t>
            </a:r>
          </a:p>
        </p:txBody>
      </p:sp>
    </p:spTree>
    <p:extLst>
      <p:ext uri="{BB962C8B-B14F-4D97-AF65-F5344CB8AC3E}">
        <p14:creationId xmlns:p14="http://schemas.microsoft.com/office/powerpoint/2010/main" val="181342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691792" y="203665"/>
            <a:ext cx="9155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u="sng" dirty="0">
                <a:solidFill>
                  <a:schemeClr val="accent2"/>
                </a:solidFill>
              </a:rPr>
              <a:t>http://gimnazija-mmesic-sb.skole.hr/drzavna_matura</a:t>
            </a:r>
            <a:endParaRPr lang="hr-HR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2239912-94F7-4330-9703-B42081E7A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84" y="832567"/>
            <a:ext cx="6638926" cy="53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0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33"/>
          <p:cNvPicPr preferRelativeResize="0"/>
          <p:nvPr/>
        </p:nvPicPr>
        <p:blipFill rotWithShape="1">
          <a:blip r:embed="rId3">
            <a:alphaModFix/>
          </a:blip>
          <a:srcRect t="4491" r="34345" b="5825"/>
          <a:stretch/>
        </p:blipFill>
        <p:spPr>
          <a:xfrm>
            <a:off x="3742144" y="1371879"/>
            <a:ext cx="6935372" cy="532646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sp>
        <p:nvSpPr>
          <p:cNvPr id="403" name="Google Shape;403;p33"/>
          <p:cNvSpPr txBox="1"/>
          <p:nvPr/>
        </p:nvSpPr>
        <p:spPr>
          <a:xfrm>
            <a:off x="8679766" y="5359791"/>
            <a:ext cx="2461846" cy="1603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3"/>
          <p:cNvSpPr txBox="1"/>
          <p:nvPr/>
        </p:nvSpPr>
        <p:spPr>
          <a:xfrm>
            <a:off x="2046514" y="159657"/>
            <a:ext cx="971005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Na stranici Gimnazije Matija Mesić nalazi se link na video uradak s uputama za učenike: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u="sng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Upute za prijavu ispita državne mature i prijavu na studije - YouTube</a:t>
            </a:r>
            <a:endParaRPr sz="2400" b="1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8c89a9f6a7_0_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18c89a9f6a7_0_4"/>
          <p:cNvSpPr txBox="1"/>
          <p:nvPr/>
        </p:nvSpPr>
        <p:spPr>
          <a:xfrm>
            <a:off x="643468" y="643467"/>
            <a:ext cx="4804200" cy="55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PLAĆANJE ISPITA DRŽAVNE MATURE</a:t>
            </a:r>
            <a:endParaRPr/>
          </a:p>
        </p:txBody>
      </p:sp>
      <p:sp>
        <p:nvSpPr>
          <p:cNvPr id="412" name="Google Shape;412;g18c89a9f6a7_0_4"/>
          <p:cNvSpPr/>
          <p:nvPr/>
        </p:nvSpPr>
        <p:spPr>
          <a:xfrm rot="2700000">
            <a:off x="-415672" y="-231099"/>
            <a:ext cx="1410275" cy="1877697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18c89a9f6a7_0_4"/>
          <p:cNvSpPr/>
          <p:nvPr/>
        </p:nvSpPr>
        <p:spPr>
          <a:xfrm rot="2700000">
            <a:off x="301183" y="1282830"/>
            <a:ext cx="485782" cy="485782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18c89a9f6a7_0_4"/>
          <p:cNvSpPr txBox="1"/>
          <p:nvPr/>
        </p:nvSpPr>
        <p:spPr>
          <a:xfrm>
            <a:off x="5812972" y="643467"/>
            <a:ext cx="5735700" cy="55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hr-HR" sz="1500" b="1" dirty="0">
                <a:solidFill>
                  <a:srgbClr val="202024"/>
                </a:solidFill>
                <a:highlight>
                  <a:srgbClr val="FFFFFF"/>
                </a:highlight>
              </a:rPr>
              <a:t> Učenici koji neopravdano izostanu s ispita </a:t>
            </a:r>
            <a:r>
              <a:rPr lang="hr-HR" sz="1500" dirty="0">
                <a:solidFill>
                  <a:srgbClr val="202024"/>
                </a:solidFill>
                <a:highlight>
                  <a:srgbClr val="FFFFFF"/>
                </a:highlight>
              </a:rPr>
              <a:t>dužni su uplatiti ispit s kojega su izostali kako bi im se ispisale svjedodžbe/potvrde. </a:t>
            </a:r>
            <a:endParaRPr sz="1500" dirty="0">
              <a:solidFill>
                <a:srgbClr val="202024"/>
              </a:solidFill>
              <a:highlight>
                <a:srgbClr val="FFFFFF"/>
              </a:highlight>
            </a:endParaRPr>
          </a:p>
          <a:p>
            <a:pPr marL="0" marR="0" lvl="0" indent="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endParaRPr lang="hr-HR" sz="1500" dirty="0">
              <a:solidFill>
                <a:srgbClr val="202024"/>
              </a:solidFill>
              <a:highlight>
                <a:srgbClr val="FFFFFF"/>
              </a:highlight>
            </a:endParaRPr>
          </a:p>
          <a:p>
            <a:pPr marL="0" marR="0" lvl="0" indent="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hr-HR" sz="1500" dirty="0">
                <a:solidFill>
                  <a:srgbClr val="202024"/>
                </a:solidFill>
                <a:highlight>
                  <a:srgbClr val="FFFFFF"/>
                </a:highlight>
              </a:rPr>
              <a:t>Zaduženje i podatci za uplatu vidljivi su na stranici učenika na poveznici </a:t>
            </a:r>
            <a:r>
              <a:rPr lang="hr-HR" sz="1500" i="1" dirty="0">
                <a:solidFill>
                  <a:srgbClr val="202024"/>
                </a:solidFill>
                <a:highlight>
                  <a:srgbClr val="FFFFFF"/>
                </a:highlight>
              </a:rPr>
              <a:t>Moji podatci/Zaduženja i uplate.</a:t>
            </a:r>
            <a:r>
              <a:rPr lang="hr-HR" sz="1500" dirty="0">
                <a:solidFill>
                  <a:srgbClr val="202024"/>
                </a:solidFill>
                <a:highlight>
                  <a:srgbClr val="FFFFFF"/>
                </a:highlight>
              </a:rPr>
              <a:t> </a:t>
            </a:r>
          </a:p>
          <a:p>
            <a:pPr marL="0" marR="0" lvl="0" indent="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endParaRPr lang="hr-HR" sz="1500" dirty="0">
              <a:solidFill>
                <a:srgbClr val="202024"/>
              </a:solidFill>
              <a:highlight>
                <a:srgbClr val="FFFFFF"/>
              </a:highlight>
            </a:endParaRPr>
          </a:p>
          <a:p>
            <a:pPr marL="0" marR="0" lvl="0" indent="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hr-HR" sz="1500" dirty="0">
                <a:solidFill>
                  <a:srgbClr val="202024"/>
                </a:solidFill>
                <a:highlight>
                  <a:srgbClr val="FFFFFF"/>
                </a:highlight>
              </a:rPr>
              <a:t>Ispit/ispite je potrebno što prije platiti i skeniranu uplatnicu poslati na e-adresu </a:t>
            </a:r>
            <a:r>
              <a:rPr lang="hr-HR" sz="1500" dirty="0">
                <a:solidFill>
                  <a:srgbClr val="2E5DAC"/>
                </a:solidFill>
                <a:highlight>
                  <a:srgbClr val="FFFFFF"/>
                </a:highlight>
              </a:rPr>
              <a:t>uplata.dm@ncvvo.hr</a:t>
            </a:r>
            <a:r>
              <a:rPr lang="hr-HR" sz="1500" dirty="0">
                <a:solidFill>
                  <a:srgbClr val="202024"/>
                </a:solidFill>
                <a:highlight>
                  <a:srgbClr val="FFFFFF"/>
                </a:highlight>
              </a:rPr>
              <a:t>. </a:t>
            </a:r>
          </a:p>
          <a:p>
            <a:pPr marL="0" marR="0" lvl="0" indent="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endParaRPr lang="hr-HR" sz="1500" dirty="0">
              <a:solidFill>
                <a:srgbClr val="202024"/>
              </a:solidFill>
              <a:highlight>
                <a:srgbClr val="FFFFFF"/>
              </a:highlight>
            </a:endParaRPr>
          </a:p>
          <a:p>
            <a:pPr marL="0" marR="0" lvl="0" indent="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hr-HR" sz="1500" dirty="0">
                <a:solidFill>
                  <a:srgbClr val="FF0000"/>
                </a:solidFill>
                <a:highlight>
                  <a:srgbClr val="FFFFFF"/>
                </a:highlight>
              </a:rPr>
              <a:t>Svjedodžba/potvrda se ne može ispisati niti preuzeti sve dok se ne izvrši uplata.</a:t>
            </a:r>
            <a:endParaRPr sz="1500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0" marR="0" lvl="0" indent="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hr-HR" sz="1500" dirty="0">
                <a:solidFill>
                  <a:srgbClr val="202024"/>
                </a:solidFill>
                <a:highlight>
                  <a:srgbClr val="FFFFFF"/>
                </a:highlight>
              </a:rPr>
              <a:t> Redovni učenici koji na ljetnome roku nisu ostvarili pozitivan rezultat jednog ili više ispita državne mature, imaju mogućnost </a:t>
            </a:r>
            <a:r>
              <a:rPr lang="hr-HR" sz="1500" b="1" dirty="0">
                <a:solidFill>
                  <a:srgbClr val="202024"/>
                </a:solidFill>
                <a:highlight>
                  <a:srgbClr val="FFFFFF"/>
                </a:highlight>
              </a:rPr>
              <a:t>besplatnoga</a:t>
            </a:r>
            <a:r>
              <a:rPr lang="hr-HR" sz="1500" dirty="0">
                <a:solidFill>
                  <a:srgbClr val="202024"/>
                </a:solidFill>
                <a:highlight>
                  <a:srgbClr val="FFFFFF"/>
                </a:highlight>
              </a:rPr>
              <a:t> polaganja ispita državne mature na jesenskom roku.</a:t>
            </a:r>
            <a:endParaRPr sz="1500" dirty="0">
              <a:solidFill>
                <a:srgbClr val="202024"/>
              </a:solidFill>
              <a:highlight>
                <a:srgbClr val="FFFFFF"/>
              </a:highlight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202024"/>
              </a:solidFill>
              <a:highlight>
                <a:srgbClr val="FFFFFF"/>
              </a:highlight>
            </a:endParaRPr>
          </a:p>
          <a:p>
            <a:pPr marL="0" marR="0" lvl="0" indent="31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4"/>
              </a:buClr>
              <a:buSzPts val="1500"/>
              <a:buChar char="•"/>
            </a:pPr>
            <a:r>
              <a:rPr lang="hr-HR" sz="1500" dirty="0">
                <a:solidFill>
                  <a:srgbClr val="202024"/>
                </a:solidFill>
                <a:highlight>
                  <a:srgbClr val="FFFFFF"/>
                </a:highlight>
              </a:rPr>
              <a:t> Učenici koji radi ostvarivanja boljeg rezultata na ispitu ponovo prijavljuju već položene ispite u istoj ili sljedećoj kalendarskog godini, </a:t>
            </a:r>
            <a:r>
              <a:rPr lang="hr-HR" sz="1500" b="1" dirty="0">
                <a:solidFill>
                  <a:srgbClr val="202024"/>
                </a:solidFill>
                <a:highlight>
                  <a:srgbClr val="FFFFFF"/>
                </a:highlight>
              </a:rPr>
              <a:t>obveznici su plaćanja</a:t>
            </a:r>
            <a:r>
              <a:rPr lang="hr-HR" sz="1500" dirty="0">
                <a:solidFill>
                  <a:srgbClr val="202024"/>
                </a:solidFill>
                <a:highlight>
                  <a:srgbClr val="FFFFFF"/>
                </a:highlight>
              </a:rPr>
              <a:t> za novo polaganje ispita. Zaduženje će ti biti vidljivo na poveznici </a:t>
            </a:r>
            <a:r>
              <a:rPr lang="hr-HR" sz="1500" i="1" dirty="0">
                <a:solidFill>
                  <a:srgbClr val="202024"/>
                </a:solidFill>
                <a:highlight>
                  <a:srgbClr val="FFFFFF"/>
                </a:highlight>
              </a:rPr>
              <a:t>Moji podatci – Zaduženja i uplate</a:t>
            </a:r>
            <a:r>
              <a:rPr lang="hr-HR" sz="1500" dirty="0">
                <a:solidFill>
                  <a:srgbClr val="202024"/>
                </a:solidFill>
                <a:highlight>
                  <a:srgbClr val="FFFFFF"/>
                </a:highlight>
              </a:rPr>
              <a:t>.</a:t>
            </a:r>
            <a:endParaRPr sz="1500" dirty="0">
              <a:solidFill>
                <a:srgbClr val="202024"/>
              </a:solidFill>
              <a:highlight>
                <a:srgbClr val="FFFFFF"/>
              </a:highlight>
            </a:endParaRPr>
          </a:p>
        </p:txBody>
      </p:sp>
      <p:sp>
        <p:nvSpPr>
          <p:cNvPr id="415" name="Google Shape;415;g18c89a9f6a7_0_4"/>
          <p:cNvSpPr/>
          <p:nvPr/>
        </p:nvSpPr>
        <p:spPr>
          <a:xfrm rot="2700000">
            <a:off x="8809467" y="6033653"/>
            <a:ext cx="645306" cy="645306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18c89a9f6a7_0_4"/>
          <p:cNvSpPr/>
          <p:nvPr/>
        </p:nvSpPr>
        <p:spPr>
          <a:xfrm>
            <a:off x="8603444" y="5721108"/>
            <a:ext cx="2262000" cy="1137000"/>
          </a:xfrm>
          <a:prstGeom prst="triangle">
            <a:avLst>
              <a:gd name="adj" fmla="val 50000"/>
            </a:avLst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>
            <a:spLocks noGrp="1"/>
          </p:cNvSpPr>
          <p:nvPr>
            <p:ph type="title"/>
          </p:nvPr>
        </p:nvSpPr>
        <p:spPr>
          <a:xfrm>
            <a:off x="1484310" y="353028"/>
            <a:ext cx="10018713" cy="78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hr-HR" b="1">
                <a:solidFill>
                  <a:srgbClr val="002060"/>
                </a:solidFill>
              </a:rPr>
              <a:t>KONTAKTI</a:t>
            </a:r>
            <a:endParaRPr/>
          </a:p>
        </p:txBody>
      </p:sp>
      <p:sp>
        <p:nvSpPr>
          <p:cNvPr id="422" name="Google Shape;422;p34"/>
          <p:cNvSpPr txBox="1">
            <a:spLocks noGrp="1"/>
          </p:cNvSpPr>
          <p:nvPr>
            <p:ph idx="1"/>
          </p:nvPr>
        </p:nvSpPr>
        <p:spPr>
          <a:xfrm>
            <a:off x="1484310" y="1137213"/>
            <a:ext cx="10018713" cy="50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hr-HR" b="1" u="sng" dirty="0">
                <a:solidFill>
                  <a:srgbClr val="002060"/>
                </a:solidFill>
              </a:rPr>
              <a:t>Web stranice: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b="1" u="sng" dirty="0">
                <a:solidFill>
                  <a:schemeClr val="hlink"/>
                </a:solidFill>
                <a:hlinkClick r:id="rId3"/>
              </a:rPr>
              <a:t>www.postani-student.hr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b="1" u="sng" dirty="0">
                <a:solidFill>
                  <a:schemeClr val="hlink"/>
                </a:solidFill>
                <a:hlinkClick r:id="rId4"/>
              </a:rPr>
              <a:t>www.ncvvo.hr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b="1" u="sng" dirty="0">
                <a:solidFill>
                  <a:schemeClr val="hlink"/>
                </a:solidFill>
                <a:hlinkClick r:id="rId5"/>
              </a:rPr>
              <a:t>www.studij.hr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hr-HR" b="1" u="sng" dirty="0">
                <a:solidFill>
                  <a:srgbClr val="002060"/>
                </a:solidFill>
              </a:rPr>
              <a:t>Služba za podršku (info centar):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hr-HR" b="1" dirty="0">
                <a:solidFill>
                  <a:srgbClr val="002060"/>
                </a:solidFill>
              </a:rPr>
              <a:t>e-pošta:</a:t>
            </a:r>
            <a:r>
              <a:rPr lang="hr-HR" b="1" dirty="0"/>
              <a:t> </a:t>
            </a:r>
            <a:r>
              <a:rPr lang="hr-HR" b="1" u="sng" dirty="0">
                <a:solidFill>
                  <a:schemeClr val="hlink"/>
                </a:solidFill>
                <a:hlinkClick r:id="rId6"/>
              </a:rPr>
              <a:t>info.centar@ncvvo.hr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b="1" dirty="0"/>
              <a:t> </a:t>
            </a:r>
            <a:r>
              <a:rPr lang="hr-HR" b="1" u="sng" dirty="0">
                <a:solidFill>
                  <a:srgbClr val="002060"/>
                </a:solidFill>
              </a:rPr>
              <a:t>01-4501-899</a:t>
            </a:r>
            <a:r>
              <a:rPr lang="hr-HR" b="1" dirty="0">
                <a:solidFill>
                  <a:srgbClr val="002060"/>
                </a:solidFill>
              </a:rPr>
              <a:t> za pitanja o prijavama i polaganju ispita DM 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hr-HR" b="1" u="sng" dirty="0">
                <a:solidFill>
                  <a:srgbClr val="002060"/>
                </a:solidFill>
              </a:rPr>
              <a:t>01-6274-844</a:t>
            </a:r>
            <a:r>
              <a:rPr lang="hr-HR" b="1" dirty="0">
                <a:solidFill>
                  <a:srgbClr val="002060"/>
                </a:solidFill>
              </a:rPr>
              <a:t> za pitanja o prijavama i upisima na studijske programe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hr-HR" b="1" u="sng" dirty="0">
                <a:solidFill>
                  <a:srgbClr val="002060"/>
                </a:solidFill>
              </a:rPr>
              <a:t>E-mail koordinatora</a:t>
            </a:r>
            <a:r>
              <a:rPr lang="hr-HR" dirty="0"/>
              <a:t>: </a:t>
            </a:r>
            <a:r>
              <a:rPr lang="hr-HR" b="1" u="sng" dirty="0">
                <a:solidFill>
                  <a:schemeClr val="accent1"/>
                </a:solidFill>
              </a:rPr>
              <a:t>franjosb0@gmail.com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"/>
          <p:cNvSpPr txBox="1"/>
          <p:nvPr/>
        </p:nvSpPr>
        <p:spPr>
          <a:xfrm>
            <a:off x="3946635" y="2543832"/>
            <a:ext cx="5980386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5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Pitanja?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1484311" y="499730"/>
            <a:ext cx="10018713" cy="133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hr-HR" b="1">
                <a:solidFill>
                  <a:srgbClr val="FF0000"/>
                </a:solidFill>
              </a:rPr>
              <a:t>VAŽNO!</a:t>
            </a:r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idx="1"/>
          </p:nvPr>
        </p:nvSpPr>
        <p:spPr>
          <a:xfrm>
            <a:off x="1484310" y="2083981"/>
            <a:ext cx="10018713" cy="370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lang="hr-HR" sz="4000" dirty="0">
                <a:solidFill>
                  <a:srgbClr val="002060"/>
                </a:solidFill>
              </a:rPr>
              <a:t>Kontinuirano pratiti mrežnu stranicu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hr-HR" sz="4000" u="sng" dirty="0">
              <a:solidFill>
                <a:schemeClr val="hlink"/>
              </a:solidFill>
              <a:hlinkClick r:id="rId3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hr-HR" sz="4000" u="sng" dirty="0">
                <a:solidFill>
                  <a:schemeClr val="hlink"/>
                </a:solidFill>
                <a:hlinkClick r:id="rId3"/>
              </a:rPr>
              <a:t>www.postani-student.hr</a:t>
            </a:r>
            <a:endParaRPr lang="hr-HR" sz="4000" u="sng" dirty="0">
              <a:solidFill>
                <a:schemeClr val="hlink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lang="hr-HR" sz="4000" u="sng" dirty="0">
              <a:solidFill>
                <a:schemeClr val="hlink"/>
              </a:solidFill>
            </a:endParaRPr>
          </a:p>
          <a:p>
            <a:pPr>
              <a:spcBef>
                <a:spcPts val="1000"/>
              </a:spcBef>
              <a:buClr>
                <a:schemeClr val="dk1"/>
              </a:buClr>
              <a:buSzPts val="4000"/>
              <a:buFont typeface="Wingdings" panose="05000000000000000000" pitchFamily="2" charset="2"/>
              <a:buChar char="Ø"/>
            </a:pPr>
            <a:r>
              <a:rPr lang="hr-HR" sz="2400" dirty="0" err="1"/>
              <a:t>Uvijeti</a:t>
            </a:r>
            <a:r>
              <a:rPr lang="hr-HR" sz="2400" dirty="0"/>
              <a:t> i kriteriji vrednovanja za upis na studijske programe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ts val="4000"/>
              <a:buFont typeface="Wingdings" panose="05000000000000000000" pitchFamily="2" charset="2"/>
              <a:buChar char="Ø"/>
            </a:pPr>
            <a:r>
              <a:rPr lang="hr-HR" sz="2400" dirty="0"/>
              <a:t>Ostale važne obavijesti i ažuriranje podataka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499F98-9CBD-4DE5-97F6-E134A3182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429370"/>
            <a:ext cx="4754880" cy="5742830"/>
          </a:xfrm>
        </p:spPr>
        <p:txBody>
          <a:bodyPr/>
          <a:lstStyle/>
          <a:p>
            <a:pPr marL="274320" lvl="1" indent="0">
              <a:buNone/>
            </a:pPr>
            <a:endParaRPr lang="hr-HR" dirty="0"/>
          </a:p>
          <a:p>
            <a:pPr marL="274320" lvl="1" indent="0">
              <a:buNone/>
            </a:pPr>
            <a:endParaRPr lang="hr-HR" dirty="0"/>
          </a:p>
          <a:p>
            <a:pPr marL="274320" lvl="1" indent="0">
              <a:buNone/>
            </a:pPr>
            <a:endParaRPr lang="hr-HR" dirty="0"/>
          </a:p>
          <a:p>
            <a:pPr marL="274320" lvl="1" indent="0">
              <a:buNone/>
            </a:pPr>
            <a:endParaRPr lang="hr-HR" dirty="0"/>
          </a:p>
          <a:p>
            <a:pPr marL="274320" lvl="1" indent="0">
              <a:buNone/>
            </a:pPr>
            <a:endParaRPr lang="hr-HR" dirty="0"/>
          </a:p>
          <a:p>
            <a:pPr marL="274320" lvl="1" indent="0">
              <a:buNone/>
            </a:pPr>
            <a:endParaRPr lang="hr-HR" dirty="0"/>
          </a:p>
          <a:p>
            <a:pPr marL="274320" lvl="1" indent="0">
              <a:buNone/>
            </a:pPr>
            <a:endParaRPr lang="hr-HR" dirty="0"/>
          </a:p>
          <a:p>
            <a:pPr marL="274320" lvl="1" indent="0">
              <a:buNone/>
            </a:pPr>
            <a:r>
              <a:rPr lang="hr-HR" sz="3600" b="1" dirty="0"/>
              <a:t>ŠTO JE DRŽAVNA MATURA?</a:t>
            </a:r>
          </a:p>
        </p:txBody>
      </p:sp>
      <p:sp>
        <p:nvSpPr>
          <p:cNvPr id="7" name="Google Shape;121;p5">
            <a:extLst>
              <a:ext uri="{FF2B5EF4-FFF2-40B4-BE49-F238E27FC236}">
                <a16:creationId xmlns:a16="http://schemas.microsoft.com/office/drawing/2014/main" id="{FF093D74-D382-45E2-BBBE-C1B818135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88" y="428625"/>
            <a:ext cx="4754562" cy="5743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hr-HR" dirty="0"/>
          </a:p>
        </p:txBody>
      </p:sp>
      <p:grpSp>
        <p:nvGrpSpPr>
          <p:cNvPr id="8" name="Google Shape;127;p5">
            <a:extLst>
              <a:ext uri="{FF2B5EF4-FFF2-40B4-BE49-F238E27FC236}">
                <a16:creationId xmlns:a16="http://schemas.microsoft.com/office/drawing/2014/main" id="{E617B5F0-84D6-41E8-89DA-F7647D6606A2}"/>
              </a:ext>
            </a:extLst>
          </p:cNvPr>
          <p:cNvGrpSpPr/>
          <p:nvPr/>
        </p:nvGrpSpPr>
        <p:grpSpPr>
          <a:xfrm>
            <a:off x="5786438" y="518369"/>
            <a:ext cx="5910261" cy="5910261"/>
            <a:chOff x="314325" y="0"/>
            <a:chExt cx="5910261" cy="5910261"/>
          </a:xfrm>
        </p:grpSpPr>
        <p:sp>
          <p:nvSpPr>
            <p:cNvPr id="9" name="Google Shape;128;p5">
              <a:extLst>
                <a:ext uri="{FF2B5EF4-FFF2-40B4-BE49-F238E27FC236}">
                  <a16:creationId xmlns:a16="http://schemas.microsoft.com/office/drawing/2014/main" id="{B8E92550-4F8F-44DC-9B44-A38C0A13885C}"/>
                </a:ext>
              </a:extLst>
            </p:cNvPr>
            <p:cNvSpPr/>
            <p:nvPr/>
          </p:nvSpPr>
          <p:spPr>
            <a:xfrm>
              <a:off x="314325" y="0"/>
              <a:ext cx="5910261" cy="5910261"/>
            </a:xfrm>
            <a:prstGeom prst="diamond">
              <a:avLst/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;p5">
              <a:extLst>
                <a:ext uri="{FF2B5EF4-FFF2-40B4-BE49-F238E27FC236}">
                  <a16:creationId xmlns:a16="http://schemas.microsoft.com/office/drawing/2014/main" id="{44B99A0D-7244-4FFE-AF10-2777097ABE59}"/>
                </a:ext>
              </a:extLst>
            </p:cNvPr>
            <p:cNvSpPr/>
            <p:nvPr/>
          </p:nvSpPr>
          <p:spPr>
            <a:xfrm>
              <a:off x="875800" y="561474"/>
              <a:ext cx="2305002" cy="2305002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;p5">
              <a:extLst>
                <a:ext uri="{FF2B5EF4-FFF2-40B4-BE49-F238E27FC236}">
                  <a16:creationId xmlns:a16="http://schemas.microsoft.com/office/drawing/2014/main" id="{C532C458-F4A1-4635-B70B-88493F3B58BE}"/>
                </a:ext>
              </a:extLst>
            </p:cNvPr>
            <p:cNvSpPr txBox="1"/>
            <p:nvPr/>
          </p:nvSpPr>
          <p:spPr>
            <a:xfrm>
              <a:off x="988321" y="673995"/>
              <a:ext cx="2079960" cy="207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hr-HR" sz="1800" b="0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Skup ispita kojima se provjeravaju i vrednuju znanja, vještine i sposobnosti učenika koje su stekli kroz svoje školovanje.</a:t>
              </a:r>
              <a:endParaRPr sz="18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1;p5">
              <a:extLst>
                <a:ext uri="{FF2B5EF4-FFF2-40B4-BE49-F238E27FC236}">
                  <a16:creationId xmlns:a16="http://schemas.microsoft.com/office/drawing/2014/main" id="{AE379E06-E89B-4961-9EA6-DDA8EC6CF2CA}"/>
                </a:ext>
              </a:extLst>
            </p:cNvPr>
            <p:cNvSpPr/>
            <p:nvPr/>
          </p:nvSpPr>
          <p:spPr>
            <a:xfrm>
              <a:off x="3358110" y="561474"/>
              <a:ext cx="2305002" cy="2305002"/>
            </a:xfrm>
            <a:prstGeom prst="roundRect">
              <a:avLst>
                <a:gd name="adj" fmla="val 16667"/>
              </a:avLst>
            </a:prstGeom>
            <a:solidFill>
              <a:srgbClr val="50C9B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;p5">
              <a:extLst>
                <a:ext uri="{FF2B5EF4-FFF2-40B4-BE49-F238E27FC236}">
                  <a16:creationId xmlns:a16="http://schemas.microsoft.com/office/drawing/2014/main" id="{D7BFFB4C-9262-40A4-BCB5-64A8CEF217CC}"/>
                </a:ext>
              </a:extLst>
            </p:cNvPr>
            <p:cNvSpPr txBox="1"/>
            <p:nvPr/>
          </p:nvSpPr>
          <p:spPr>
            <a:xfrm>
              <a:off x="3470631" y="673995"/>
              <a:ext cx="2079960" cy="207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hr-HR" sz="1800" b="0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Državna matura </a:t>
              </a:r>
              <a:r>
                <a:rPr lang="hr-HR" sz="1800" b="1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obvezni je završni pisani ispit koji učenici gimnazija polažu nakon završetka četvrtog razreda.</a:t>
              </a:r>
              <a:endParaRPr sz="18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3;p5">
              <a:extLst>
                <a:ext uri="{FF2B5EF4-FFF2-40B4-BE49-F238E27FC236}">
                  <a16:creationId xmlns:a16="http://schemas.microsoft.com/office/drawing/2014/main" id="{96D19969-5EC0-430F-AB0C-3FE820084FDA}"/>
                </a:ext>
              </a:extLst>
            </p:cNvPr>
            <p:cNvSpPr/>
            <p:nvPr/>
          </p:nvSpPr>
          <p:spPr>
            <a:xfrm>
              <a:off x="875800" y="3043784"/>
              <a:ext cx="2305002" cy="2305002"/>
            </a:xfrm>
            <a:prstGeom prst="roundRect">
              <a:avLst>
                <a:gd name="adj" fmla="val 16667"/>
              </a:avLst>
            </a:prstGeom>
            <a:solidFill>
              <a:srgbClr val="48BD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4;p5">
              <a:extLst>
                <a:ext uri="{FF2B5EF4-FFF2-40B4-BE49-F238E27FC236}">
                  <a16:creationId xmlns:a16="http://schemas.microsoft.com/office/drawing/2014/main" id="{730AF1D8-24CD-43B9-A2A5-A489E0828DB5}"/>
                </a:ext>
              </a:extLst>
            </p:cNvPr>
            <p:cNvSpPr txBox="1"/>
            <p:nvPr/>
          </p:nvSpPr>
          <p:spPr>
            <a:xfrm>
              <a:off x="988321" y="3156305"/>
              <a:ext cx="2079960" cy="207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hr-HR" sz="1800" b="0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Sastoji se od </a:t>
              </a:r>
              <a:r>
                <a:rPr lang="hr-HR" sz="1800" b="0" i="0" u="sng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obaveznog</a:t>
              </a:r>
              <a:r>
                <a:rPr lang="hr-HR" sz="1800" b="0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 (matematika, hrvatski jezik, strani jezik) i </a:t>
              </a:r>
              <a:r>
                <a:rPr lang="hr-HR" sz="1800" b="0" i="0" u="sng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izbornog</a:t>
              </a:r>
              <a:r>
                <a:rPr lang="hr-HR" sz="1800" b="0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 dijela (maksimalno 5 izbornih predmeta).</a:t>
              </a:r>
              <a:endParaRPr sz="18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5;p5">
              <a:extLst>
                <a:ext uri="{FF2B5EF4-FFF2-40B4-BE49-F238E27FC236}">
                  <a16:creationId xmlns:a16="http://schemas.microsoft.com/office/drawing/2014/main" id="{4A965CFD-4741-4BFE-A981-D7D4C42C65C6}"/>
                </a:ext>
              </a:extLst>
            </p:cNvPr>
            <p:cNvSpPr/>
            <p:nvPr/>
          </p:nvSpPr>
          <p:spPr>
            <a:xfrm>
              <a:off x="3358110" y="3043784"/>
              <a:ext cx="2305002" cy="2305002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;p5">
              <a:extLst>
                <a:ext uri="{FF2B5EF4-FFF2-40B4-BE49-F238E27FC236}">
                  <a16:creationId xmlns:a16="http://schemas.microsoft.com/office/drawing/2014/main" id="{772C601D-EA76-41B3-BB07-0316C161A5A3}"/>
                </a:ext>
              </a:extLst>
            </p:cNvPr>
            <p:cNvSpPr txBox="1"/>
            <p:nvPr/>
          </p:nvSpPr>
          <p:spPr>
            <a:xfrm>
              <a:off x="3470631" y="3156305"/>
              <a:ext cx="2079960" cy="2079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hr-HR" sz="1800" b="0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Ispiti su jednaki za sve kandidate i svi ih polažu u isto vrijeme.</a:t>
              </a:r>
              <a:endParaRPr sz="18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9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643468" y="643467"/>
            <a:ext cx="4804064" cy="557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 b="1"/>
              <a:t>OBVEZNI DIO MATURE</a:t>
            </a:r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idx="1"/>
          </p:nvPr>
        </p:nvSpPr>
        <p:spPr>
          <a:xfrm>
            <a:off x="6090998" y="643467"/>
            <a:ext cx="5457533" cy="557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hr-HR" sz="3500" b="1"/>
              <a:t>Ispit iz predmeta: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endParaRPr sz="35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500"/>
              <a:buChar char="•"/>
            </a:pPr>
            <a:r>
              <a:rPr lang="hr-HR" sz="3500" b="1">
                <a:solidFill>
                  <a:schemeClr val="accent2"/>
                </a:solidFill>
              </a:rPr>
              <a:t>HRVATSKI JEZIK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500"/>
              <a:buChar char="•"/>
            </a:pPr>
            <a:r>
              <a:rPr lang="hr-HR" sz="3500" b="1">
                <a:solidFill>
                  <a:schemeClr val="accent2"/>
                </a:solidFill>
              </a:rPr>
              <a:t>MATEMATIKA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500"/>
              <a:buChar char="•"/>
            </a:pPr>
            <a:r>
              <a:rPr lang="hr-HR" sz="3500" b="1">
                <a:solidFill>
                  <a:schemeClr val="accent2"/>
                </a:solidFill>
              </a:rPr>
              <a:t>STRANI JEZIK</a:t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 rot="2700000">
            <a:off x="-415188" y="-231223"/>
            <a:ext cx="1409491" cy="1876653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200718" y="2242566"/>
            <a:ext cx="4114107" cy="14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 dirty="0"/>
              <a:t>OBVEZNI DIO - razine</a:t>
            </a:r>
            <a:endParaRPr dirty="0"/>
          </a:p>
        </p:txBody>
      </p:sp>
      <p:sp>
        <p:nvSpPr>
          <p:cNvPr id="154" name="Google Shape;154;p7"/>
          <p:cNvSpPr/>
          <p:nvPr/>
        </p:nvSpPr>
        <p:spPr>
          <a:xfrm rot="2700000">
            <a:off x="-415188" y="-231223"/>
            <a:ext cx="1409491" cy="1876653"/>
          </a:xfrm>
          <a:custGeom>
            <a:avLst/>
            <a:gdLst/>
            <a:ahLst/>
            <a:cxnLst/>
            <a:rect l="l" t="t" r="r" b="b"/>
            <a:pathLst>
              <a:path w="1409491" h="1876653" extrusionOk="0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7"/>
          <p:cNvGrpSpPr/>
          <p:nvPr/>
        </p:nvGrpSpPr>
        <p:grpSpPr>
          <a:xfrm>
            <a:off x="4443656" y="862068"/>
            <a:ext cx="6105646" cy="5814901"/>
            <a:chOff x="927430" y="55"/>
            <a:chExt cx="6105646" cy="5814901"/>
          </a:xfrm>
        </p:grpSpPr>
        <p:sp>
          <p:nvSpPr>
            <p:cNvPr id="159" name="Google Shape;159;p7"/>
            <p:cNvSpPr/>
            <p:nvPr/>
          </p:nvSpPr>
          <p:spPr>
            <a:xfrm>
              <a:off x="927430" y="55"/>
              <a:ext cx="2907450" cy="1744470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927430" y="55"/>
              <a:ext cx="2907450" cy="174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hr-HR" sz="2100" b="0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HRVATSKI JEZIK – </a:t>
              </a:r>
              <a:r>
                <a:rPr lang="hr-HR" sz="2100" b="1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jedna razina!</a:t>
              </a:r>
              <a:endParaRPr sz="21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4125626" y="55"/>
              <a:ext cx="2907450" cy="1744470"/>
            </a:xfrm>
            <a:prstGeom prst="rect">
              <a:avLst/>
            </a:prstGeom>
            <a:solidFill>
              <a:srgbClr val="52CB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4125626" y="55"/>
              <a:ext cx="2907450" cy="174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hr-HR" sz="2100" b="0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ENGLESKI JEZIK i MATEMATIKA – </a:t>
              </a:r>
              <a:r>
                <a:rPr lang="hr-HR" sz="2100" b="1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osnovna i viša razina</a:t>
              </a:r>
              <a:endParaRPr sz="21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927430" y="2035270"/>
              <a:ext cx="2907450" cy="1744470"/>
            </a:xfrm>
            <a:prstGeom prst="rect">
              <a:avLst/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927430" y="2035270"/>
              <a:ext cx="2907450" cy="174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hr-HR" sz="2100" b="0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Učenici biraju razinu </a:t>
              </a:r>
              <a:r>
                <a:rPr lang="hr-HR" sz="2100" b="1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prema zahtjevima studijskih programa</a:t>
              </a:r>
              <a:endParaRPr sz="21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4125626" y="2035270"/>
              <a:ext cx="2907450" cy="1744470"/>
            </a:xfrm>
            <a:prstGeom prst="rect">
              <a:avLst/>
            </a:prstGeom>
            <a:solidFill>
              <a:srgbClr val="46BA4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4125626" y="2035270"/>
              <a:ext cx="2907450" cy="174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hr-HR" sz="2100" b="0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Položena VIŠA (A) razina omogućuje kandidatu pristup i onim studijskim programima koji traže OSNOVNU (B) razinu</a:t>
              </a:r>
              <a:endParaRPr sz="21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2526528" y="4070486"/>
              <a:ext cx="2907450" cy="1744470"/>
            </a:xfrm>
            <a:prstGeom prst="rect">
              <a:avLst/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2526528" y="4070486"/>
              <a:ext cx="2907450" cy="174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hr-HR" sz="2100" b="0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Učenici koji polože B razinu </a:t>
              </a:r>
              <a:r>
                <a:rPr lang="hr-HR" sz="2100" b="0" i="0" u="sng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nemaju mogućnost prijave na studijski program koji traži položenu A razinu. </a:t>
              </a:r>
              <a:endParaRPr sz="21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hr-HR" sz="3600" b="1">
                <a:solidFill>
                  <a:schemeClr val="accent2"/>
                </a:solidFill>
              </a:rPr>
              <a:t>ISPIT IZ HRVATSKOG JEZIKA </a:t>
            </a:r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idx="1"/>
          </p:nvPr>
        </p:nvSpPr>
        <p:spPr>
          <a:xfrm>
            <a:off x="670705" y="1168430"/>
            <a:ext cx="10905066" cy="439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3500" dirty="0"/>
              <a:t>Ispit iz Hrvatskoga jezika na državnoj maturi sastoji se od tri ispitne cjeline: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</p:txBody>
      </p:sp>
      <p:sp>
        <p:nvSpPr>
          <p:cNvPr id="176" name="Google Shape;176;p8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2325950" y="2361461"/>
            <a:ext cx="6842463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730C041-8B9D-471C-8D86-CAFDB8073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05" y="2677886"/>
            <a:ext cx="10905066" cy="24134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613559-58FA-4E0F-9D13-3AE2E700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Ispit iz HRVATSKOG JEZIKA	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57B9B2-3BA3-4D5C-988B-D913C32A5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jedna razina</a:t>
            </a:r>
          </a:p>
          <a:p>
            <a:r>
              <a:rPr lang="hr-HR" dirty="0"/>
              <a:t>sastoji se od 3 ispitne cjeline koje se ispituju u dva dijela</a:t>
            </a:r>
          </a:p>
          <a:p>
            <a:r>
              <a:rPr lang="hr-HR" dirty="0"/>
              <a:t>ispit se provodi u dva dana</a:t>
            </a:r>
          </a:p>
          <a:p>
            <a:r>
              <a:rPr lang="hr-HR" dirty="0"/>
              <a:t>Učenik mora pristupiti na oba dijela ispita!</a:t>
            </a:r>
          </a:p>
          <a:p>
            <a:r>
              <a:rPr lang="hr-HR" dirty="0"/>
              <a:t>Kako bi položio ispit učenik </a:t>
            </a:r>
            <a:r>
              <a:rPr lang="hr-HR" b="1" dirty="0">
                <a:solidFill>
                  <a:srgbClr val="FF0000"/>
                </a:solidFill>
              </a:rPr>
              <a:t>mora ostvariti minimalan prag prolaznosti na oba dijela ispita </a:t>
            </a:r>
          </a:p>
        </p:txBody>
      </p:sp>
    </p:spTree>
    <p:extLst>
      <p:ext uri="{BB962C8B-B14F-4D97-AF65-F5344CB8AC3E}">
        <p14:creationId xmlns:p14="http://schemas.microsoft.com/office/powerpoint/2010/main" val="247599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TM03090434[[fn=Slog od drveta]]</Template>
  <TotalTime>319</TotalTime>
  <Words>1682</Words>
  <Application>Microsoft Office PowerPoint</Application>
  <PresentationFormat>Široki zaslon</PresentationFormat>
  <Paragraphs>239</Paragraphs>
  <Slides>33</Slides>
  <Notes>25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40" baseType="lpstr">
      <vt:lpstr>Arial</vt:lpstr>
      <vt:lpstr>Bookman Old Style</vt:lpstr>
      <vt:lpstr>Calibri</vt:lpstr>
      <vt:lpstr>Rockwell</vt:lpstr>
      <vt:lpstr>Rockwell Condensed</vt:lpstr>
      <vt:lpstr>Wingdings</vt:lpstr>
      <vt:lpstr>Slog od drveta</vt:lpstr>
      <vt:lpstr>         Državna matura 2024./2025.</vt:lpstr>
      <vt:lpstr>Važne web stranice:</vt:lpstr>
      <vt:lpstr>PowerPoint prezentacija</vt:lpstr>
      <vt:lpstr>VAŽNO!</vt:lpstr>
      <vt:lpstr>PowerPoint prezentacija</vt:lpstr>
      <vt:lpstr>OBVEZNI DIO MATURE</vt:lpstr>
      <vt:lpstr>OBVEZNI DIO - razine</vt:lpstr>
      <vt:lpstr>ISPIT IZ HRVATSKOG JEZIKA </vt:lpstr>
      <vt:lpstr>Ispit iz HRVATSKOG JEZIKA </vt:lpstr>
      <vt:lpstr>ISPIT IZ MATEMATIKE</vt:lpstr>
      <vt:lpstr>ISPIT IZ ENGLESKOG JEZIKA</vt:lpstr>
      <vt:lpstr>ENGLESKI JEZIK – A (viša) razina (180 minuta)</vt:lpstr>
      <vt:lpstr>ENGLESKI JEZIK – B (osnovna) razina (105 minuta)</vt:lpstr>
      <vt:lpstr>ISPIT IZ NJEMAČKOG JEZIKA</vt:lpstr>
      <vt:lpstr>OBVEZNI DIO</vt:lpstr>
      <vt:lpstr>POLAGANJE ISPITA</vt:lpstr>
      <vt:lpstr>ROKOVI</vt:lpstr>
      <vt:lpstr>ZAVRŠETAK NASTAVE ZA MATURANTE: 23.5. 2025.</vt:lpstr>
      <vt:lpstr>Kalendar važnih datuma</vt:lpstr>
      <vt:lpstr>PowerPoint prezentacija</vt:lpstr>
      <vt:lpstr>PowerPoint prezentacija</vt:lpstr>
      <vt:lpstr>PowerPoint prezentacija</vt:lpstr>
      <vt:lpstr>PRILAGODBA ISPITA DRŽAVNE MATURE</vt:lpstr>
      <vt:lpstr>VRSTE PRILAGODBE ISPITNE TEHNOLOGIJE</vt:lpstr>
      <vt:lpstr>       TEŠKOĆE           ŠTO JE POTREBNO?</vt:lpstr>
      <vt:lpstr>Vrste teškoće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KONTAKTI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Državna matura 2022./2023.</dc:title>
  <dc:creator>Jasna Bošković</dc:creator>
  <cp:lastModifiedBy>Franjo Martić</cp:lastModifiedBy>
  <cp:revision>51</cp:revision>
  <dcterms:created xsi:type="dcterms:W3CDTF">2018-12-02T21:02:48Z</dcterms:created>
  <dcterms:modified xsi:type="dcterms:W3CDTF">2024-12-02T17:53:54Z</dcterms:modified>
</cp:coreProperties>
</file>