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3" r:id="rId8"/>
    <p:sldId id="264" r:id="rId9"/>
    <p:sldId id="259" r:id="rId10"/>
    <p:sldId id="261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4DEDD-7EC4-B647-94C8-658DEE740B26}" v="152" dt="2024-12-17T12:39:1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Roso" userId="5f2dac59-9186-4540-bb96-714ca0f19c7b" providerId="ADAL" clId="{4344DEDD-7EC4-B647-94C8-658DEE740B26}"/>
    <pc:docChg chg="custSel addSld modSld">
      <pc:chgData name="Filip Roso" userId="5f2dac59-9186-4540-bb96-714ca0f19c7b" providerId="ADAL" clId="{4344DEDD-7EC4-B647-94C8-658DEE740B26}" dt="2024-12-17T12:39:13.867" v="152" actId="20577"/>
      <pc:docMkLst>
        <pc:docMk/>
      </pc:docMkLst>
      <pc:sldChg chg="modSp new">
        <pc:chgData name="Filip Roso" userId="5f2dac59-9186-4540-bb96-714ca0f19c7b" providerId="ADAL" clId="{4344DEDD-7EC4-B647-94C8-658DEE740B26}" dt="2024-12-17T12:39:13.867" v="152" actId="20577"/>
        <pc:sldMkLst>
          <pc:docMk/>
          <pc:sldMk cId="339436985" sldId="264"/>
        </pc:sldMkLst>
        <pc:spChg chg="mod">
          <ac:chgData name="Filip Roso" userId="5f2dac59-9186-4540-bb96-714ca0f19c7b" providerId="ADAL" clId="{4344DEDD-7EC4-B647-94C8-658DEE740B26}" dt="2024-12-17T12:31:18.700" v="1" actId="20577"/>
          <ac:spMkLst>
            <pc:docMk/>
            <pc:sldMk cId="339436985" sldId="264"/>
            <ac:spMk id="2" creationId="{DC1084FF-C479-86C5-1773-61167E42CEE4}"/>
          </ac:spMkLst>
        </pc:spChg>
        <pc:spChg chg="mod">
          <ac:chgData name="Filip Roso" userId="5f2dac59-9186-4540-bb96-714ca0f19c7b" providerId="ADAL" clId="{4344DEDD-7EC4-B647-94C8-658DEE740B26}" dt="2024-12-17T12:39:13.867" v="152" actId="20577"/>
          <ac:spMkLst>
            <pc:docMk/>
            <pc:sldMk cId="339436985" sldId="264"/>
            <ac:spMk id="3" creationId="{FDC60355-215B-4532-947C-F381D11C36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zjz.hr/sluzba-epidemiologija-zarazne-bolesti/zastita-prilikom-rada-i-provedbe-aktivnosti-s-obzirom-na-epidemiju-covid-19/attachment/vogralikov-lanac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D3A2A-F143-93DC-F566-E08857AB7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58" y="514683"/>
            <a:ext cx="10613684" cy="3329581"/>
          </a:xfrm>
        </p:spPr>
        <p:txBody>
          <a:bodyPr/>
          <a:lstStyle/>
          <a:p>
            <a:r>
              <a:rPr lang="hr-HR"/>
              <a:t>VOGRALICOV LANAC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1C7CFA-B2CA-1B4E-954A-CB2B8600E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5684" y="4539424"/>
            <a:ext cx="15742430" cy="1536525"/>
          </a:xfrm>
        </p:spPr>
        <p:txBody>
          <a:bodyPr/>
          <a:lstStyle/>
          <a:p>
            <a:r>
              <a:rPr lang="hr-HR"/>
              <a:t>Filip roso</a:t>
            </a:r>
          </a:p>
          <a:p>
            <a:r>
              <a:rPr lang="hr-HR"/>
              <a:t>Dora zovko</a:t>
            </a:r>
          </a:p>
          <a:p>
            <a:r>
              <a:rPr lang="hr-HR"/>
              <a:t>Ema puškarić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398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31A5B-B64D-E641-9D78-4B3D191D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55" y="1482795"/>
            <a:ext cx="11423033" cy="1701092"/>
          </a:xfrm>
        </p:spPr>
        <p:txBody>
          <a:bodyPr/>
          <a:lstStyle/>
          <a:p>
            <a:r>
              <a:rPr lang="hr-HR"/>
              <a:t>EPIDEMIOLOŠKI ILI VOGRALICOV LANAC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34A829-EF25-CA38-8275-F095FCC9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55" y="3183887"/>
            <a:ext cx="11076866" cy="4195481"/>
          </a:xfrm>
        </p:spPr>
        <p:txBody>
          <a:bodyPr/>
          <a:lstStyle/>
          <a:p>
            <a:r>
              <a:rPr lang="sr-Latn-RS"/>
              <a:t>Da bi se zarazna bolestmogla pojaviti i pritom širitina određenome području,moraju postojati uvjeti kojičine takozvani epidemiološkiili vogralicov lanac.</a:t>
            </a:r>
          </a:p>
        </p:txBody>
      </p:sp>
    </p:spTree>
    <p:extLst>
      <p:ext uri="{BB962C8B-B14F-4D97-AF65-F5344CB8AC3E}">
        <p14:creationId xmlns:p14="http://schemas.microsoft.com/office/powerpoint/2010/main" val="6359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87A118-3E21-2341-AEB1-2664250D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hr-HR"/>
              <a:t>IZVOR ZARAZE</a:t>
            </a:r>
            <a:endParaRPr lang="sr-Latn-R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C509ED-FB31-64B1-2052-6F1A509CE0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0" r="2465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6D871B-AEDA-AB97-FBA8-969D4FCB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1" y="2052918"/>
            <a:ext cx="5717298" cy="4195481"/>
          </a:xfrm>
        </p:spPr>
        <p:txBody>
          <a:bodyPr numCol="1">
            <a:normAutofit/>
          </a:bodyPr>
          <a:lstStyle/>
          <a:p>
            <a:r>
              <a:rPr lang="hr-HR"/>
              <a:t>Čovjek ili životinja u kliničkoj fazi bolesti i u vrijeme inkubacije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Simptomi – kašalj, kihanje, dijareja olakšavaju prijenos bolesti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Kliconoša – zdrava osoba koja u sebi nosi uzročnike bolesti, izlučuje ih u okolinu bez da ima simptome bolesti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04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A2C44-CDA1-67A9-F2D6-6F3FCA1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61989"/>
            <a:ext cx="9404723" cy="1400530"/>
          </a:xfrm>
        </p:spPr>
        <p:txBody>
          <a:bodyPr/>
          <a:lstStyle/>
          <a:p>
            <a:r>
              <a:rPr lang="hr-HR"/>
              <a:t>ULAZNO MJESTO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3D0101-C152-3B1C-C6A1-700C6536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662519"/>
            <a:ext cx="8946541" cy="4195481"/>
          </a:xfrm>
        </p:spPr>
        <p:txBody>
          <a:bodyPr/>
          <a:lstStyle/>
          <a:p>
            <a:r>
              <a:rPr lang="hr-HR"/>
              <a:t>Respiratorne bolesti – dišni putovi</a:t>
            </a:r>
          </a:p>
          <a:p>
            <a:endParaRPr lang="hr-HR"/>
          </a:p>
          <a:p>
            <a:r>
              <a:rPr lang="hr-HR"/>
              <a:t>Crijevne bolesti – probavni sustav</a:t>
            </a:r>
          </a:p>
          <a:p>
            <a:endParaRPr lang="hr-HR"/>
          </a:p>
          <a:p>
            <a:r>
              <a:rPr lang="hr-HR"/>
              <a:t>Transmisivne bolesti – koža i vidljive sluznice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735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084FF-C479-86C5-1773-61167E42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KOLIČINA I VIRULENCIJA I KLICE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60355-215B-4532-947C-F381D11C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Virulencija  označava sposobnost mikroorganizama da izazovu bolest</a:t>
            </a:r>
          </a:p>
          <a:p>
            <a:r>
              <a:rPr lang="hr-HR"/>
              <a:t>Količina klica koja prodire u organizam  domaćina  i utječe na </a:t>
            </a:r>
            <a:r>
              <a:rPr lang="hr-HR" err="1"/>
              <a:t>na</a:t>
            </a:r>
            <a:r>
              <a:rPr lang="hr-HR"/>
              <a:t> pojavu  bolesti  je infektivna doza 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43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144462-FAD4-42AE-26C3-B5617D2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PUTOVI ŠIRENJA BOLESTI</a:t>
            </a:r>
            <a:br>
              <a:rPr lang="hr-HR"/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B0F38C-3DEF-7949-3B87-A60AC53B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IZRAVNI DODIR </a:t>
            </a:r>
          </a:p>
          <a:p>
            <a:pPr marL="0" indent="0">
              <a:buNone/>
            </a:pPr>
            <a:r>
              <a:rPr lang="hr-HR"/>
              <a:t>Koža i sluznica – rukovanje, poljubac, ugriz, spolni odnos</a:t>
            </a:r>
          </a:p>
          <a:p>
            <a:pPr marL="0" indent="0">
              <a:buNone/>
            </a:pPr>
            <a:r>
              <a:rPr lang="hr-HR"/>
              <a:t>Krv – transfuzija i posteljica</a:t>
            </a:r>
          </a:p>
          <a:p>
            <a:pPr marL="0" indent="0">
              <a:buNone/>
            </a:pPr>
            <a:r>
              <a:rPr lang="hr-HR"/>
              <a:t>Kapljično – kašalj i kihanje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POSREDNI DODIR</a:t>
            </a:r>
          </a:p>
          <a:p>
            <a:pPr marL="0" indent="0">
              <a:buNone/>
            </a:pPr>
            <a:r>
              <a:rPr lang="hr-HR"/>
              <a:t>Zaraženi predmeti – posteljina, dječje igračke, posuđe</a:t>
            </a:r>
          </a:p>
          <a:p>
            <a:pPr marL="0" indent="0">
              <a:buNone/>
            </a:pPr>
            <a:r>
              <a:rPr lang="hr-HR"/>
              <a:t>Hrana i voda – kontaminirano meso, mlijeko i prerađevine, neispravne vode za piće</a:t>
            </a:r>
          </a:p>
        </p:txBody>
      </p:sp>
    </p:spTree>
    <p:extLst>
      <p:ext uri="{BB962C8B-B14F-4D97-AF65-F5344CB8AC3E}">
        <p14:creationId xmlns:p14="http://schemas.microsoft.com/office/powerpoint/2010/main" val="399617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3B7BD-E650-B43D-3453-B54EE812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OSJETLJIVOST DOMAĆINA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ACB269-E3F5-39A0-F899-D4AA0CF3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/>
              <a:t>ČIMBENICI KOJI UTJEČU NA OSJETLJIVOST DOMAĆINA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Osobine domaćina: </a:t>
            </a:r>
          </a:p>
          <a:p>
            <a:pPr>
              <a:buFontTx/>
              <a:buChar char="-"/>
            </a:pPr>
            <a:r>
              <a:rPr lang="hr-HR"/>
              <a:t>Dob, spol, kondicija, stanje imuniteta</a:t>
            </a:r>
          </a:p>
          <a:p>
            <a:pPr marL="0" indent="0">
              <a:buNone/>
            </a:pPr>
            <a:endParaRPr lang="hr-HR"/>
          </a:p>
          <a:p>
            <a:r>
              <a:rPr lang="hr-HR"/>
              <a:t>Okolina domaćina:</a:t>
            </a:r>
          </a:p>
          <a:p>
            <a:pPr>
              <a:buFontTx/>
              <a:buChar char="-"/>
            </a:pPr>
            <a:r>
              <a:rPr lang="hr-HR"/>
              <a:t>Klimatski i meterološki čimbenici</a:t>
            </a:r>
          </a:p>
          <a:p>
            <a:pPr>
              <a:buFontTx/>
              <a:buChar char="-"/>
            </a:pPr>
            <a:r>
              <a:rPr lang="hr-HR"/>
              <a:t>Stanovanje</a:t>
            </a:r>
          </a:p>
          <a:p>
            <a:pPr>
              <a:buFontTx/>
              <a:buChar char="-"/>
            </a:pPr>
            <a:r>
              <a:rPr lang="hr-HR"/>
              <a:t>Radna okolina</a:t>
            </a:r>
          </a:p>
          <a:p>
            <a:pPr>
              <a:buFontTx/>
              <a:buChar char="-"/>
            </a:pPr>
            <a:r>
              <a:rPr lang="hr-HR"/>
              <a:t>Društveno-ekonomski čimbenici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588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259BB-2329-1675-D5CD-25D527C1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211" y="3017945"/>
            <a:ext cx="11053466" cy="1646057"/>
          </a:xfrm>
        </p:spPr>
        <p:txBody>
          <a:bodyPr/>
          <a:lstStyle/>
          <a:p>
            <a:r>
              <a:rPr lang="hr-HR" sz="4400"/>
              <a:t>HVALA NA POZORNOSTI !</a:t>
            </a:r>
            <a:endParaRPr lang="sr-Latn-RS" sz="4400"/>
          </a:p>
        </p:txBody>
      </p:sp>
    </p:spTree>
    <p:extLst>
      <p:ext uri="{BB962C8B-B14F-4D97-AF65-F5344CB8AC3E}">
        <p14:creationId xmlns:p14="http://schemas.microsoft.com/office/powerpoint/2010/main" val="4152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6AD21-3F08-ACA3-9557-CB8E325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954034"/>
            <a:ext cx="9404723" cy="1400530"/>
          </a:xfrm>
        </p:spPr>
        <p:txBody>
          <a:bodyPr/>
          <a:lstStyle/>
          <a:p>
            <a:r>
              <a:rPr lang="hr-HR"/>
              <a:t>LITERATURA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7491C3-D464-B812-CD01-8829E225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6251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r-Latn-RS"/>
              <a:t>Hrvatski zavod za javno zdravstvo. (n.d.). Zaštita prilikom rada i provedbe</a:t>
            </a:r>
            <a:r>
              <a:rPr lang="hr-HR"/>
              <a:t> </a:t>
            </a:r>
            <a:r>
              <a:rPr lang="sr-Latn-RS"/>
              <a:t>aktivnosti s obzirom na epidemiju COVID-19.</a:t>
            </a:r>
            <a:r>
              <a:rPr lang="hr-HR"/>
              <a:t> (10.12.2024.)</a:t>
            </a:r>
          </a:p>
          <a:p>
            <a:pPr marL="0" indent="0">
              <a:buNone/>
            </a:pPr>
            <a:r>
              <a:rPr lang="hr-HR"/>
              <a:t>Link: </a:t>
            </a:r>
            <a:r>
              <a:rPr lang="hr-HR">
                <a:hlinkClick r:id="rId2"/>
              </a:rPr>
              <a:t>https://www.hzjz.hr/sluzba-epidemiologija-zarazne-bolesti/zastita-prilikom-rada-i-provedbe-aktivnosti-s-obzirom-na-epidemiju-covid-19/attachment/vogralikov-lanac/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3648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d4b251-b16b-43b7-89ab-54648d313be6" xsi:nil="true"/>
    <lcf76f155ced4ddcb4097134ff3c332f xmlns="11c7d53a-bb66-422b-9e4a-5b72ceedc2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3C29717B9EA245A6141798B7FF237D" ma:contentTypeVersion="12" ma:contentTypeDescription="Stvaranje novog dokumenta." ma:contentTypeScope="" ma:versionID="ee6f73b8dfe80ee8401233a5c41b328d">
  <xsd:schema xmlns:xsd="http://www.w3.org/2001/XMLSchema" xmlns:xs="http://www.w3.org/2001/XMLSchema" xmlns:p="http://schemas.microsoft.com/office/2006/metadata/properties" xmlns:ns2="11c7d53a-bb66-422b-9e4a-5b72ceedc202" xmlns:ns3="f3d4b251-b16b-43b7-89ab-54648d313be6" targetNamespace="http://schemas.microsoft.com/office/2006/metadata/properties" ma:root="true" ma:fieldsID="254122cb2120e011c7a5a17f7d9685ad" ns2:_="" ns3:_="">
    <xsd:import namespace="11c7d53a-bb66-422b-9e4a-5b72ceedc202"/>
    <xsd:import namespace="f3d4b251-b16b-43b7-89ab-54648d31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7d53a-bb66-422b-9e4a-5b72ceed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4b251-b16b-43b7-89ab-54648d313be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b3b132b-5f53-4409-bb5a-215292ff2b51}" ma:internalName="TaxCatchAll" ma:showField="CatchAllData" ma:web="f3d4b251-b16b-43b7-89ab-54648d313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D8A60-9972-434A-9F4A-D6BD02726A4B}">
  <ds:schemaRefs>
    <ds:schemaRef ds:uri="11c7d53a-bb66-422b-9e4a-5b72ceedc202"/>
    <ds:schemaRef ds:uri="f3d4b251-b16b-43b7-89ab-54648d313be6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111A7164-787C-4478-93A8-70822BE71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8A203-167C-4ED4-96D1-570A7CC176DA}">
  <ds:schemaRefs>
    <ds:schemaRef ds:uri="11c7d53a-bb66-422b-9e4a-5b72ceedc202"/>
    <ds:schemaRef ds:uri="f3d4b251-b16b-43b7-89ab-54648d313be6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VOGRALICOV LANAC</vt:lpstr>
      <vt:lpstr>EPIDEMIOLOŠKI ILI VOGRALICOV LANAC</vt:lpstr>
      <vt:lpstr>IZVOR ZARAZE</vt:lpstr>
      <vt:lpstr>ULAZNO MJESTO</vt:lpstr>
      <vt:lpstr>KOLIČINA I VIRULENCIJA I KLICE</vt:lpstr>
      <vt:lpstr>PUTOVI ŠIRENJA BOLESTI </vt:lpstr>
      <vt:lpstr>OSJETLJIVOST DOMAĆINA</vt:lpstr>
      <vt:lpstr>HVALA NA POZORNOSTI 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VOGRALICOV LANAC</dc:title>
  <dc:creator>Ema Puškarić</dc:creator>
  <cp:revision>1</cp:revision>
  <dcterms:created xsi:type="dcterms:W3CDTF">2024-12-10T10:39:22Z</dcterms:created>
  <dcterms:modified xsi:type="dcterms:W3CDTF">2024-12-17T12:39:19Z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0x010100AC3C29717B9EA245A6141798B7FF237D</vt:lpwstr>
  </property>
  <property fmtid="{D5CDD505-2E9C-101B-9397-08002B2CF9AE}" pid="3" name="MediaServiceImageTags">
    <vt:lpwstr/>
  </property>
</Properties>
</file>