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F440E-0123-4F4A-B81D-0C742E29429D}" v="8" dt="2022-01-18T23:31:4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Martić" userId="db92da176259fb80" providerId="LiveId" clId="{41B32F14-97D1-6048-B532-B2634666CCC0}"/>
    <pc:docChg chg="modSld">
      <pc:chgData name="Iva Martić" userId="db92da176259fb80" providerId="LiveId" clId="{41B32F14-97D1-6048-B532-B2634666CCC0}" dt="2022-01-18T22:56:08.377" v="33" actId="20577"/>
      <pc:docMkLst>
        <pc:docMk/>
      </pc:docMkLst>
      <pc:sldChg chg="modSp">
        <pc:chgData name="Iva Martić" userId="db92da176259fb80" providerId="LiveId" clId="{41B32F14-97D1-6048-B532-B2634666CCC0}" dt="2022-01-18T22:56:08.377" v="33" actId="20577"/>
        <pc:sldMkLst>
          <pc:docMk/>
          <pc:sldMk cId="2875474599" sldId="266"/>
        </pc:sldMkLst>
        <pc:spChg chg="mod">
          <ac:chgData name="Iva Martić" userId="db92da176259fb80" providerId="LiveId" clId="{41B32F14-97D1-6048-B532-B2634666CCC0}" dt="2022-01-18T22:56:08.377" v="33" actId="20577"/>
          <ac:spMkLst>
            <pc:docMk/>
            <pc:sldMk cId="2875474599" sldId="266"/>
            <ac:spMk id="3" creationId="{F3A2D63B-EDAE-EC44-B2B2-D88037457A0C}"/>
          </ac:spMkLst>
        </pc:spChg>
      </pc:sldChg>
    </pc:docChg>
  </pc:docChgLst>
  <pc:docChgLst>
    <pc:chgData name="Iva Martić" userId="db92da176259fb80" providerId="LiveId" clId="{75FE6FFB-462E-1240-A907-165DC80FA589}"/>
    <pc:docChg chg="modSld">
      <pc:chgData name="Iva Martić" userId="db92da176259fb80" providerId="LiveId" clId="{75FE6FFB-462E-1240-A907-165DC80FA589}" dt="2022-01-18T23:25:48.767" v="3" actId="113"/>
      <pc:docMkLst>
        <pc:docMk/>
      </pc:docMkLst>
      <pc:sldChg chg="modSp">
        <pc:chgData name="Iva Martić" userId="db92da176259fb80" providerId="LiveId" clId="{75FE6FFB-462E-1240-A907-165DC80FA589}" dt="2022-01-18T23:25:48.767" v="3" actId="113"/>
        <pc:sldMkLst>
          <pc:docMk/>
          <pc:sldMk cId="1813676977" sldId="260"/>
        </pc:sldMkLst>
        <pc:spChg chg="mod">
          <ac:chgData name="Iva Martić" userId="db92da176259fb80" providerId="LiveId" clId="{75FE6FFB-462E-1240-A907-165DC80FA589}" dt="2022-01-18T23:25:48.767" v="3" actId="113"/>
          <ac:spMkLst>
            <pc:docMk/>
            <pc:sldMk cId="1813676977" sldId="260"/>
            <ac:spMk id="3" creationId="{79B851F5-F0E5-7C44-803D-B5A9C69D5CE3}"/>
          </ac:spMkLst>
        </pc:spChg>
      </pc:sldChg>
    </pc:docChg>
  </pc:docChgLst>
  <pc:docChgLst>
    <pc:chgData name="Iva Martić" userId="db92da176259fb80" providerId="LiveId" clId="{925F440E-0123-4F4A-B81D-0C742E29429D}"/>
    <pc:docChg chg="modSld">
      <pc:chgData name="Iva Martić" userId="db92da176259fb80" providerId="LiveId" clId="{925F440E-0123-4F4A-B81D-0C742E29429D}" dt="2022-01-18T23:31:41.897" v="7" actId="20577"/>
      <pc:docMkLst>
        <pc:docMk/>
      </pc:docMkLst>
      <pc:sldChg chg="modSp">
        <pc:chgData name="Iva Martić" userId="db92da176259fb80" providerId="LiveId" clId="{925F440E-0123-4F4A-B81D-0C742E29429D}" dt="2022-01-18T23:31:41.897" v="7" actId="20577"/>
        <pc:sldMkLst>
          <pc:docMk/>
          <pc:sldMk cId="1204088233" sldId="261"/>
        </pc:sldMkLst>
        <pc:spChg chg="mod">
          <ac:chgData name="Iva Martić" userId="db92da176259fb80" providerId="LiveId" clId="{925F440E-0123-4F4A-B81D-0C742E29429D}" dt="2022-01-18T23:31:41.897" v="7" actId="20577"/>
          <ac:spMkLst>
            <pc:docMk/>
            <pc:sldMk cId="1204088233" sldId="261"/>
            <ac:spMk id="3" creationId="{1590D708-E38E-3C41-946D-704736AF72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2BD06-9D84-414F-9416-C4EDF186D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5234" y="2115419"/>
            <a:ext cx="9673682" cy="2627161"/>
          </a:xfrm>
        </p:spPr>
        <p:txBody>
          <a:bodyPr/>
          <a:lstStyle/>
          <a:p>
            <a:pPr algn="ctr"/>
            <a:r>
              <a:rPr lang="hr-HR" b="1" i="0" u="none" strike="noStrike">
                <a:solidFill>
                  <a:srgbClr val="333333"/>
                </a:solidFill>
                <a:effectLst/>
                <a:latin typeface="MerriweatherSans"/>
              </a:rPr>
              <a:t>Epidemiološki (Vogralikov) lanac</a:t>
            </a:r>
            <a:br>
              <a:rPr lang="hr-HR" b="1" i="0" u="none" strike="noStrike">
                <a:solidFill>
                  <a:srgbClr val="333333"/>
                </a:solidFill>
                <a:effectLst/>
                <a:latin typeface="MerriweatherSans"/>
              </a:rPr>
            </a:br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BA332D8-2084-2F4E-807A-5F02969B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53" y="3406572"/>
            <a:ext cx="3701874" cy="318533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B3D9619-6E32-AE4C-8182-6C4DBD69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56" y="146390"/>
            <a:ext cx="2749353" cy="26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2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0321F846-B412-B045-AFAD-FFD59006E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8DD64A-1321-024F-94E2-8D33CEE0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Kraj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A2D63B-EDAE-EC44-B2B2-D88037457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Hvala na pažnji!</a:t>
            </a:r>
          </a:p>
          <a:p>
            <a:r>
              <a:rPr lang="hr-HR"/>
              <a:t>Izradile: Iva Martić i Martina Kekez, 3.a</a:t>
            </a:r>
          </a:p>
          <a:p>
            <a:r>
              <a:rPr lang="hr-HR"/>
              <a:t>Prof. Ivana Terzić</a:t>
            </a:r>
            <a:endParaRPr lang="sr-Latn-R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165ED3A-7585-004A-B065-815304F9A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669" y="2097088"/>
            <a:ext cx="2755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7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213B1-0C09-9549-8053-9B549867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Pojava i širenje zaraznih bolesti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58F9A6-5FE6-9A47-9FC4-C34010552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Da bi se zarazna bolest mogla pojaviti i potom širiti na određenome području, moraju postojati uvjeti koji čine takozvani </a:t>
            </a:r>
            <a:r>
              <a:rPr lang="hr-HR" b="1"/>
              <a:t>epidemiološki </a:t>
            </a:r>
            <a:br>
              <a:rPr lang="hr-HR"/>
            </a:br>
            <a:r>
              <a:rPr lang="hr-HR"/>
              <a:t>ili </a:t>
            </a:r>
            <a:r>
              <a:rPr lang="hr-HR" b="1"/>
              <a:t>Vogralikov lanac</a:t>
            </a:r>
            <a:endParaRPr lang="sr-Latn-RS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65C9FAC-39A9-034F-B643-6E4C6C24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647" y="2979979"/>
            <a:ext cx="2985894" cy="387802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3A5B10A-C221-2E4E-A441-4E7433964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93" y="4307266"/>
            <a:ext cx="3125618" cy="19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F7F776-8567-024E-B4DB-DB716C53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81" y="1018899"/>
            <a:ext cx="11159819" cy="3989995"/>
          </a:xfrm>
        </p:spPr>
        <p:txBody>
          <a:bodyPr/>
          <a:lstStyle/>
          <a:p>
            <a:r>
              <a:rPr lang="hr-HR" b="1" i="0" u="none" strike="noStrike">
                <a:solidFill>
                  <a:srgbClr val="333333"/>
                </a:solidFill>
                <a:effectLst/>
                <a:latin typeface="MerriweatherSans"/>
              </a:rPr>
              <a:t>Epidemiološki lanac</a:t>
            </a:r>
            <a:r>
              <a:rPr lang="hr-HR" i="0" u="none" strike="noStrike">
                <a:solidFill>
                  <a:srgbClr val="333333"/>
                </a:solidFill>
                <a:effectLst/>
                <a:latin typeface="MerriweatherSans"/>
              </a:rPr>
              <a:t> sastoji se od pet karika. Do infekcije dolazi kada su sve karike prisutne u danom redoslijedu. No, infekciju je lako prekinuti slamanjem bilo koje njegove karike.</a:t>
            </a:r>
          </a:p>
          <a:p>
            <a:endParaRPr lang="sr-Latn-RS"/>
          </a:p>
        </p:txBody>
      </p:sp>
      <p:pic>
        <p:nvPicPr>
          <p:cNvPr id="11" name="Slika 4">
            <a:extLst>
              <a:ext uri="{FF2B5EF4-FFF2-40B4-BE49-F238E27FC236}">
                <a16:creationId xmlns:a16="http://schemas.microsoft.com/office/drawing/2014/main" id="{84058857-E339-8B42-AF06-0FD6013F7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13" y="2460337"/>
            <a:ext cx="4115444" cy="3610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FE08E00-02BE-DA41-BB58-9DC6D404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92" y="4593183"/>
            <a:ext cx="2282621" cy="189290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B66A115-D183-A244-980C-F029D691A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833" y="3490779"/>
            <a:ext cx="2014160" cy="1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9427CB-F6BD-9241-87C5-9B2AC183D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1. Izvor zaraze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F4A22A-B906-3648-B04B-A7B3CB567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/>
              <a:t>Bolestan </a:t>
            </a:r>
            <a:r>
              <a:rPr lang="hr-HR"/>
              <a:t>čovjek (ili životinja), osim u kliničkoj fazi bolesti, može biti izvor zaraze i u vrijeme inkubacije, kao i tijekom oporavka</a:t>
            </a:r>
          </a:p>
          <a:p>
            <a:r>
              <a:rPr lang="hr-HR" b="1"/>
              <a:t>Kliconoša </a:t>
            </a:r>
            <a:r>
              <a:rPr lang="hr-HR"/>
              <a:t>je zdrava osoba koja u sebi nosi uzročnike bolesti i izlučuje ih u okolinu, a da pritom nema simptome bolesti</a:t>
            </a:r>
            <a:endParaRPr lang="sr-Latn-RS" b="1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742068D-EB03-8B49-BFAB-8A8DA0FF1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341" y="148465"/>
            <a:ext cx="2212494" cy="180120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B8E2D8A-B311-D246-95A1-D2FB21AE1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4359199"/>
            <a:ext cx="3907861" cy="18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B500CB-B658-CF46-9435-67FD0409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2. Putovi širenja bolesti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B851F5-F0E5-7C44-803D-B5A9C69D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94547"/>
            <a:ext cx="8444063" cy="4101882"/>
          </a:xfrm>
        </p:spPr>
        <p:txBody>
          <a:bodyPr/>
          <a:lstStyle/>
          <a:p>
            <a:r>
              <a:rPr lang="hr-HR" b="1"/>
              <a:t>1. Izravni dodir preko: kože i sluznice</a:t>
            </a:r>
            <a:r>
              <a:rPr lang="hr-HR"/>
              <a:t> (rukovanje, poljubac usta, ugriz, spolni odnos), </a:t>
            </a:r>
            <a:r>
              <a:rPr lang="hr-HR" b="1"/>
              <a:t>krvi</a:t>
            </a:r>
            <a:r>
              <a:rPr lang="hr-HR"/>
              <a:t> (transfuzija i posteljica), </a:t>
            </a:r>
            <a:r>
              <a:rPr lang="hr-HR" b="1"/>
              <a:t>velikih kapi</a:t>
            </a:r>
            <a:r>
              <a:rPr lang="hr-HR"/>
              <a:t> (kašalj i kihanje na udaljenosti do 1m)</a:t>
            </a:r>
          </a:p>
          <a:p>
            <a:r>
              <a:rPr lang="hr-HR" b="1"/>
              <a:t>2. Posredni dodir preko: zaraženih predmeta </a:t>
            </a:r>
            <a:r>
              <a:rPr lang="hr-HR"/>
              <a:t>(posteljina, dječje igračke,  posuđe i pribor za jelo…), </a:t>
            </a:r>
            <a:r>
              <a:rPr lang="hr-HR" b="1"/>
              <a:t>hrane i vode</a:t>
            </a:r>
            <a:r>
              <a:rPr lang="hr-HR"/>
              <a:t> ( najčešći prijenos preko kontaminiranog mesa, mlijeka i njegovih prerađevina te zdravstveno neispravne vode za piće), </a:t>
            </a:r>
            <a:r>
              <a:rPr lang="hr-HR" b="1"/>
              <a:t>zemlje</a:t>
            </a:r>
            <a:r>
              <a:rPr lang="hr-HR"/>
              <a:t> (sporadični slučajevi bolesti)</a:t>
            </a:r>
            <a:endParaRPr lang="hr-HR" b="1"/>
          </a:p>
          <a:p>
            <a:endParaRPr lang="sr-Latn-R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13680A5-61B6-5445-90C7-A069390B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76" y="650716"/>
            <a:ext cx="2318577" cy="22876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A90FEA8-079C-F34D-89FE-0A8E42FB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305" y="3652193"/>
            <a:ext cx="3161695" cy="29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7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90D708-E38E-3C41-946D-704736AF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844" y="729341"/>
            <a:ext cx="9442311" cy="4324049"/>
          </a:xfrm>
        </p:spPr>
        <p:txBody>
          <a:bodyPr/>
          <a:lstStyle/>
          <a:p>
            <a:r>
              <a:rPr lang="hr-HR" b="1"/>
              <a:t>3. Zrakom: malim kapljicama </a:t>
            </a:r>
            <a:r>
              <a:rPr lang="hr-HR"/>
              <a:t>(izvor zaraze ne mora biti prisutan jer male kapljice mogu određeno vrijeme lebdjeti u zraku), </a:t>
            </a:r>
            <a:r>
              <a:rPr lang="hr-HR" b="1"/>
              <a:t>prašinom </a:t>
            </a:r>
            <a:r>
              <a:rPr lang="hr-HR"/>
              <a:t>(zaraza je moguća ako je uzročnik bolesti dovoljno otporan)</a:t>
            </a:r>
          </a:p>
          <a:p>
            <a:r>
              <a:rPr lang="hr-HR" b="1"/>
              <a:t>4. Vektorima (člankonošcima) - </a:t>
            </a:r>
            <a:r>
              <a:rPr lang="hr-HR"/>
              <a:t>prije no što dospije u organizam domaćina, uzročnik bolesti provede određeno vrijeme u vektoru (muhe, komarci, uši, krpelji)</a:t>
            </a:r>
            <a:endParaRPr lang="sr-Latn-RS" b="1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4CB41427-AC5F-0C4B-AC00-1422A93A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96" y="3840238"/>
            <a:ext cx="6308641" cy="228842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F8B182F-7B64-6A41-A226-0250B5796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59" y="3239710"/>
            <a:ext cx="3412123" cy="34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753CD3-CF0D-9B48-A9B0-4707C43B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3. Ulazna vrata infekcije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DA81B0-AC68-8C4B-A020-8D44D06D3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Mjesto kroz koje mikroorganizam ulazi u tijelo domaćina – </a:t>
            </a:r>
            <a:r>
              <a:rPr lang="hr-HR" b="1"/>
              <a:t>dišni sustav, probavni sustav, koža </a:t>
            </a:r>
            <a:r>
              <a:rPr lang="hr-HR"/>
              <a:t>i </a:t>
            </a:r>
            <a:r>
              <a:rPr lang="hr-HR" b="1"/>
              <a:t>vidljive sluznice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0A62E41-EB69-8949-A558-09DD3E03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70" y="2945506"/>
            <a:ext cx="3275419" cy="329397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38496A-7A6B-3344-9641-8F3875F0B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1" y="3947220"/>
            <a:ext cx="2755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45C563-4FCF-0140-A070-B9E4C345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4. Virulencija i količina uzročnika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FEB2A5-4C0A-E54F-BC3F-A8F74BF38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Virulencija uzročnika jest sposobnost prodiranja i aktivnog razmnožavanja mikroorganizma u organizmu domaćina. Količina klica koja prodire u organizam domaćina i utječe na pojavu bolesti naziva se infektivna doza. </a:t>
            </a:r>
            <a:endParaRPr lang="sr-Latn-RS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6E2CD3E4-4945-1B4B-9BB6-328F5933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37" y="3647318"/>
            <a:ext cx="2418535" cy="28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880F2-EA2A-1145-BBEF-1801A747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 Osjetljivost domaćina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1385A5-7EF0-AC4C-ACF3-DD970785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6741124" cy="3541714"/>
          </a:xfrm>
        </p:spPr>
        <p:txBody>
          <a:bodyPr/>
          <a:lstStyle/>
          <a:p>
            <a:r>
              <a:rPr lang="hr-HR"/>
              <a:t>Na osjetljivost domaćina utječe čimbenici koji mogu biti vezani uz same osobine domaćina (dob, spol, kondicija, stanje imuniteta) ili uz njegovu okolinu (klimatski i meteorološki čimbenici, stanovanje, radna okolina, higijenske okolnosti u naselju, društveno-ekonomski čimbenici)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4739F6D-597B-6B4D-A842-A0850103A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80" y="2459831"/>
            <a:ext cx="3517226" cy="22675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D90B3D-0A73-6445-AF1C-29C40573D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4727404"/>
            <a:ext cx="22225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8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Kružnica</vt:lpstr>
      <vt:lpstr>Epidemiološki (Vogralikov) lanac </vt:lpstr>
      <vt:lpstr>Pojava i širenje zaraznih bolesti</vt:lpstr>
      <vt:lpstr>PowerPoint Presentation</vt:lpstr>
      <vt:lpstr>1. Izvor zaraze</vt:lpstr>
      <vt:lpstr>2. Putovi širenja bolesti</vt:lpstr>
      <vt:lpstr>PowerPoint Presentation</vt:lpstr>
      <vt:lpstr>3. Ulazna vrata infekcije</vt:lpstr>
      <vt:lpstr>4. Virulencija i količina uzročnika </vt:lpstr>
      <vt:lpstr>5. Osjetljivost domaćina </vt:lpstr>
      <vt:lpstr>PowerPoint Presentation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Epidemiološki (Vogralikov) lanac </dc:title>
  <dc:creator>Iva Martić</dc:creator>
  <cp:revision>1</cp:revision>
  <dcterms:created xsi:type="dcterms:W3CDTF">2022-01-18T21:03:12Z</dcterms:created>
  <dcterms:modified xsi:type="dcterms:W3CDTF">2022-01-18T23:31:47Z</dcterms:modified>
</cp:coreProperties>
</file>