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1"/>
  </p:notesMasterIdLst>
  <p:sldIdLst>
    <p:sldId id="312" r:id="rId2"/>
    <p:sldId id="257" r:id="rId3"/>
    <p:sldId id="304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305" r:id="rId27"/>
    <p:sldId id="306" r:id="rId28"/>
    <p:sldId id="283" r:id="rId29"/>
    <p:sldId id="307" r:id="rId30"/>
    <p:sldId id="308" r:id="rId31"/>
    <p:sldId id="309" r:id="rId32"/>
    <p:sldId id="310" r:id="rId33"/>
    <p:sldId id="287" r:id="rId34"/>
    <p:sldId id="288" r:id="rId35"/>
    <p:sldId id="289" r:id="rId36"/>
    <p:sldId id="311" r:id="rId37"/>
    <p:sldId id="292" r:id="rId38"/>
    <p:sldId id="294" r:id="rId39"/>
    <p:sldId id="293" r:id="rId40"/>
    <p:sldId id="295" r:id="rId41"/>
    <p:sldId id="296" r:id="rId42"/>
    <p:sldId id="297" r:id="rId43"/>
    <p:sldId id="298" r:id="rId44"/>
    <p:sldId id="303" r:id="rId45"/>
    <p:sldId id="299" r:id="rId46"/>
    <p:sldId id="300" r:id="rId47"/>
    <p:sldId id="301" r:id="rId48"/>
    <p:sldId id="302" r:id="rId49"/>
    <p:sldId id="291" r:id="rId5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2" roundtripDataSignature="AMtx7miowX8HYj2+67ohDvnOEZFOte1H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174C544-1F34-43D8-B27F-CC45A4F60F6A}">
  <a:tblStyle styleId="{3174C544-1F34-43D8-B27F-CC45A4F60F6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207" autoAdjust="0"/>
  </p:normalViewPr>
  <p:slideViewPr>
    <p:cSldViewPr snapToGrid="0">
      <p:cViewPr varScale="1">
        <p:scale>
          <a:sx n="122" d="100"/>
          <a:sy n="122" d="100"/>
        </p:scale>
        <p:origin x="17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55200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2497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1385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5262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Kao obvezni predmeti mogu se polagati još i jezici: španjolski, francuski, talijanski, latinski i grčki</a:t>
            </a:r>
            <a:endParaRPr/>
          </a:p>
        </p:txBody>
      </p:sp>
      <p:sp>
        <p:nvSpPr>
          <p:cNvPr id="218" name="Google Shape;21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1894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0999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5518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5376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95054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62747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19237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0398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90252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34258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04377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60099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Tijekom školovanja kod pojedinih učenika moguće je uočiti teškoće u području mentalnoga zdravlja koje otežavaju njihov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proces učenja, rada i života uopće. Svi oni ipak ne trebaju prilagodbu tijekom procesa organiziranoga učenja i/ili pri polaganju ispita državne mature.</a:t>
            </a:r>
            <a:endParaRPr/>
          </a:p>
        </p:txBody>
      </p:sp>
      <p:sp>
        <p:nvSpPr>
          <p:cNvPr id="316" name="Google Shape;316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7681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Zadatak osobnoga pomagača je davanje jasnih uputa, usmjeravanje učenikove pažnje i davanje pravovremene obavijestio promjenama ili potrebi za promjenama aktivnosti.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Vrijeme trajanja ispita može se produljiti do 100%. Rabi se za prekide u slučaju „ispada” učenika, nemogućnosti dugotrajne koncentracije, mijenjanja položaja tijela itd.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05523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3761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ZAVRŠETAK NASTAVE ZA MATURANTE: 26.5. 2023.</a:t>
            </a:r>
            <a:endParaRPr dirty="0"/>
          </a:p>
        </p:txBody>
      </p:sp>
      <p:sp>
        <p:nvSpPr>
          <p:cNvPr id="355" name="Google Shape;355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42669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48716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85173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7354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06348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08988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8" name="Google Shape;38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Probnim ispitima dobit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ce uvid u strukturu i sadriaj ispita jer ie rjeaavati jednu od inadica koja je izradena prema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novim predmetnim kurikulumima i koja je potencijalno mogla biti redovita ispitna inacica 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ljetnome roku drZavne mature. </a:t>
            </a:r>
            <a:endParaRPr/>
          </a:p>
        </p:txBody>
      </p:sp>
      <p:sp>
        <p:nvSpPr>
          <p:cNvPr id="389" name="Google Shape;389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41762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49764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8c89a9f6a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g18c89a9f6a7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Probnim ispitima dobit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ce uvid u strukturu i sadriaj ispita jer ie rjeaavati jednu od inadica koja je izradena prema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novim predmetnim kurikulumima i koja je potencijalno mogla biti redovita ispitna inacica 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ljetnome roku drZavne mature. </a:t>
            </a:r>
            <a:endParaRPr/>
          </a:p>
        </p:txBody>
      </p:sp>
      <p:sp>
        <p:nvSpPr>
          <p:cNvPr id="408" name="Google Shape;408;g18c89a9f6a7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19230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56306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8c89a9f6a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g18c89a9f6a7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Probnim ispitima dobit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ce uvid u strukturu i sadriaj ispita jer ie rjeaavati jednu od inadica koja je izradena prema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novim predmetnim kurikulumima i koja je potencijalno mogla biti redovita ispitna inacica 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ljetnome roku drZavne mature. </a:t>
            </a:r>
            <a:endParaRPr/>
          </a:p>
        </p:txBody>
      </p:sp>
      <p:sp>
        <p:nvSpPr>
          <p:cNvPr id="408" name="Google Shape;408;g18c89a9f6a7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/>
            <a:fld id="{00000000-1234-1234-1234-123412341234}" type="slidenum">
              <a:rPr lang="hr-HR"/>
              <a:pPr algn="r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69036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8c89a9f6a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g18c89a9f6a7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Mogućnost problema s preglednicima (Internet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Explorer, Firefox, </a:t>
            </a:r>
            <a:r>
              <a:rPr lang="hr-HR" dirty="0" err="1" smtClean="0"/>
              <a:t>Chrome</a:t>
            </a:r>
            <a:r>
              <a:rPr lang="hr-HR" dirty="0" smtClean="0"/>
              <a:t>, Opera itd.).</a:t>
            </a:r>
            <a:r>
              <a:rPr lang="hr-HR" baseline="0" dirty="0" smtClean="0"/>
              <a:t> - </a:t>
            </a:r>
            <a:r>
              <a:rPr lang="hr-HR" dirty="0" smtClean="0"/>
              <a:t>Ako pristup stranici u nekome od navedenih preglednika nije moguć, potrebno ga je zamijeniti, a tek onda tražiti dodatnu pomoć.</a:t>
            </a:r>
            <a:endParaRPr dirty="0"/>
          </a:p>
        </p:txBody>
      </p:sp>
      <p:sp>
        <p:nvSpPr>
          <p:cNvPr id="408" name="Google Shape;408;g18c89a9f6a7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/>
            <a:fld id="{00000000-1234-1234-1234-123412341234}" type="slidenum">
              <a:rPr lang="hr-HR"/>
              <a:pPr algn="r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73897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Učenici su pri prvoj prijavi u sustav dužni prihvatiti i TAN-om „potpisati” Opće</a:t>
            </a:r>
          </a:p>
          <a:p>
            <a:r>
              <a:rPr lang="hr-HR" dirty="0" smtClean="0"/>
              <a:t>uvjete prijave ispita državne mature i studijskih programa.</a:t>
            </a:r>
            <a:r>
              <a:rPr lang="hr-HR" baseline="0" dirty="0" smtClean="0"/>
              <a:t> </a:t>
            </a:r>
            <a:r>
              <a:rPr lang="hr-HR" dirty="0" smtClean="0"/>
              <a:t>Učenicima koji to ne učine neće biti omogućene prijave ispita državne mature</a:t>
            </a:r>
            <a:r>
              <a:rPr lang="hr-HR" baseline="0" dirty="0" smtClean="0"/>
              <a:t> </a:t>
            </a:r>
            <a:r>
              <a:rPr lang="hr-HR" dirty="0" smtClean="0"/>
              <a:t>i studijskih programa.</a:t>
            </a:r>
          </a:p>
          <a:p>
            <a:endParaRPr lang="hr-HR" dirty="0" smtClean="0"/>
          </a:p>
          <a:p>
            <a:r>
              <a:rPr lang="hr-HR" dirty="0" smtClean="0"/>
              <a:t>Ako se učenik ne uspije prijaviti na stranicu www.postani-student.hr zbog pogrešne korisničke oznake, lozinke i/ili PIN-a, sustav će javiti poruku Prijava nije uspjela i ponudit će ponovni upis podataka.</a:t>
            </a:r>
          </a:p>
          <a:p>
            <a:endParaRPr lang="hr-HR" dirty="0" smtClean="0"/>
          </a:p>
          <a:p>
            <a:r>
              <a:rPr lang="hr-HR" dirty="0" smtClean="0"/>
              <a:t>Pri ponovnome upisu korisničkih podataka sustav će zbog sigurnosnih razloga zahtijevati upis niza znakova koji će biti prikazani na slici.</a:t>
            </a:r>
          </a:p>
          <a:p>
            <a:endParaRPr lang="hr-HR" dirty="0" smtClean="0"/>
          </a:p>
          <a:p>
            <a:r>
              <a:rPr lang="hr-HR" dirty="0" smtClean="0"/>
              <a:t>Nužno je pažljivo upisati korisničku oznaku, lozinku i PIN te prepisati navedeni niz znakova sa slike.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lang="hr-H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90232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lang="hr-H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48616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298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9497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5280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5182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0188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4888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1507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4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ska slika s opisom">
  <p:cSld name="Panoramska slika s opisom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9"/>
          <p:cNvSpPr txBox="1"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9"/>
          <p:cNvSpPr>
            <a:spLocks noGrp="1"/>
          </p:cNvSpPr>
          <p:nvPr>
            <p:ph type="pic" idx="2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Google Shape;30;p39"/>
          <p:cNvSpPr txBox="1">
            <a:spLocks noGrp="1"/>
          </p:cNvSpPr>
          <p:nvPr>
            <p:ph type="body" idx="1"/>
          </p:nvPr>
        </p:nvSpPr>
        <p:spPr>
          <a:xfrm>
            <a:off x="1484311" y="5299603"/>
            <a:ext cx="10018711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1" name="Google Shape;3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4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4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4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rzavna.matura@ncvvo.h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tudij.hr/" TargetMode="External"/><Relationship Id="rId4" Type="http://schemas.openxmlformats.org/officeDocument/2006/relationships/hyperlink" Target="http://www.postani-student.hr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vt7VsosmEzU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ani-student.hr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.centar@ncvvo.hr" TargetMode="External"/><Relationship Id="rId5" Type="http://schemas.openxmlformats.org/officeDocument/2006/relationships/hyperlink" Target="http://www.studij.hr/" TargetMode="External"/><Relationship Id="rId4" Type="http://schemas.openxmlformats.org/officeDocument/2006/relationships/hyperlink" Target="http://www.ncvvo.hr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postani-student.h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ani-student.h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>
            <a:spLocks noGrp="1"/>
          </p:cNvSpPr>
          <p:nvPr>
            <p:ph type="ctrTitle"/>
          </p:nvPr>
        </p:nvSpPr>
        <p:spPr>
          <a:xfrm>
            <a:off x="2071372" y="3302467"/>
            <a:ext cx="7413623" cy="1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b="1" dirty="0">
                <a:solidFill>
                  <a:srgbClr val="002060"/>
                </a:solidFill>
              </a:rPr>
              <a:t>Državna matura </a:t>
            </a:r>
            <a:r>
              <a:rPr lang="hr-HR" b="1" dirty="0" smtClean="0">
                <a:solidFill>
                  <a:srgbClr val="002060"/>
                </a:solidFill>
              </a:rPr>
              <a:t>2023./2024.</a:t>
            </a:r>
            <a:endParaRPr dirty="0"/>
          </a:p>
        </p:txBody>
      </p:sp>
      <p:sp>
        <p:nvSpPr>
          <p:cNvPr id="97" name="Google Shape;97;p1"/>
          <p:cNvSpPr txBox="1">
            <a:spLocks noGrp="1"/>
          </p:cNvSpPr>
          <p:nvPr>
            <p:ph type="subTitle" idx="1"/>
          </p:nvPr>
        </p:nvSpPr>
        <p:spPr>
          <a:xfrm>
            <a:off x="4564275" y="5597918"/>
            <a:ext cx="6987645" cy="650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hr-HR" dirty="0" smtClean="0">
                <a:solidFill>
                  <a:srgbClr val="002060"/>
                </a:solidFill>
              </a:rPr>
              <a:t>Ispitni koordinator: </a:t>
            </a:r>
            <a:r>
              <a:rPr lang="hr-HR" sz="2800" i="1" dirty="0" smtClean="0">
                <a:solidFill>
                  <a:srgbClr val="002060"/>
                </a:solidFill>
              </a:rPr>
              <a:t>Franjo Martić, </a:t>
            </a:r>
            <a:r>
              <a:rPr lang="hr-HR" sz="2800" i="1" dirty="0" err="1">
                <a:solidFill>
                  <a:srgbClr val="002060"/>
                </a:solidFill>
              </a:rPr>
              <a:t>mag</a:t>
            </a:r>
            <a:r>
              <a:rPr lang="hr-HR" sz="2800" i="1" dirty="0">
                <a:solidFill>
                  <a:srgbClr val="002060"/>
                </a:solidFill>
              </a:rPr>
              <a:t>. </a:t>
            </a:r>
            <a:r>
              <a:rPr lang="hr-HR" sz="2800" i="1" dirty="0" err="1" smtClean="0">
                <a:solidFill>
                  <a:srgbClr val="002060"/>
                </a:solidFill>
              </a:rPr>
              <a:t>mus</a:t>
            </a:r>
            <a:r>
              <a:rPr lang="hr-HR" sz="2800" i="1" dirty="0" smtClean="0">
                <a:solidFill>
                  <a:srgbClr val="002060"/>
                </a:solidFill>
              </a:rPr>
              <a:t>.</a:t>
            </a:r>
            <a:endParaRPr i="1" dirty="0">
              <a:solidFill>
                <a:srgbClr val="002060"/>
              </a:solidFill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1303" y="736932"/>
            <a:ext cx="9145772" cy="2355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520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8781" t="25331" r="18748" b="6657"/>
          <a:stretch/>
        </p:blipFill>
        <p:spPr>
          <a:xfrm>
            <a:off x="1547322" y="643466"/>
            <a:ext cx="9097355" cy="5571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1"/>
          <p:cNvSpPr txBox="1"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</a:pPr>
            <a:r>
              <a:rPr lang="hr-HR" sz="3600" b="1">
                <a:solidFill>
                  <a:schemeClr val="accent2"/>
                </a:solidFill>
              </a:rPr>
              <a:t>ISPIT IZ MATEMATIKE</a:t>
            </a:r>
            <a:endParaRPr/>
          </a:p>
        </p:txBody>
      </p:sp>
      <p:sp>
        <p:nvSpPr>
          <p:cNvPr id="203" name="Google Shape;203;p11"/>
          <p:cNvSpPr txBox="1">
            <a:spLocks noGrp="1"/>
          </p:cNvSpPr>
          <p:nvPr>
            <p:ph type="body" idx="1"/>
          </p:nvPr>
        </p:nvSpPr>
        <p:spPr>
          <a:xfrm>
            <a:off x="730928" y="1577515"/>
            <a:ext cx="11461072" cy="4393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 b="1"/>
              <a:t>I dalje se piše na A (višoj) i B (osnovnoj) razini!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/>
              <a:t>Ispit </a:t>
            </a:r>
            <a:r>
              <a:rPr lang="hr-HR">
                <a:solidFill>
                  <a:schemeClr val="accent2"/>
                </a:solidFill>
              </a:rPr>
              <a:t>osnovne</a:t>
            </a:r>
            <a:r>
              <a:rPr lang="hr-HR"/>
              <a:t> razine traje </a:t>
            </a:r>
            <a:r>
              <a:rPr lang="hr-HR" b="1">
                <a:solidFill>
                  <a:schemeClr val="accent2"/>
                </a:solidFill>
              </a:rPr>
              <a:t>150 minuta bez stanke</a:t>
            </a:r>
            <a:r>
              <a:rPr lang="hr-HR"/>
              <a:t>, a ispit </a:t>
            </a:r>
            <a:r>
              <a:rPr lang="hr-HR">
                <a:solidFill>
                  <a:schemeClr val="accent6"/>
                </a:solidFill>
              </a:rPr>
              <a:t>više</a:t>
            </a:r>
            <a:r>
              <a:rPr lang="hr-HR"/>
              <a:t> razine </a:t>
            </a:r>
            <a:r>
              <a:rPr lang="hr-HR" b="1">
                <a:solidFill>
                  <a:schemeClr val="accent6"/>
                </a:solidFill>
              </a:rPr>
              <a:t>180 minuta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sz="2400" i="1"/>
              <a:t>Tijekom pisanja ispita dopušteno je upotrebljavati </a:t>
            </a:r>
            <a:r>
              <a:rPr lang="hr-HR" sz="2400" b="1" i="1"/>
              <a:t>isključivo kemijsku olovku </a:t>
            </a:r>
            <a:r>
              <a:rPr lang="hr-HR" sz="2400" i="1"/>
              <a:t>kojom se piše plavom ili crnom bojom. Od geometrijskoga pribora dopuštena je upotreba </a:t>
            </a:r>
            <a:r>
              <a:rPr lang="hr-HR" sz="2400" b="1" i="1"/>
              <a:t>jednoga ravnala (ili jednoga trokuta), </a:t>
            </a:r>
            <a:r>
              <a:rPr lang="hr-HR" sz="2400" i="1"/>
              <a:t>a nije dopuštena upotreba kutomjera i šestara. Potrebno je </a:t>
            </a:r>
            <a:r>
              <a:rPr lang="hr-HR" sz="2400" b="1" i="1"/>
              <a:t>džepno računalo</a:t>
            </a:r>
            <a:r>
              <a:rPr lang="hr-HR" sz="2400" i="1"/>
              <a:t> tzv. znanstveni kalkulator koji se može upotrebljavati tijekom cijeloga ispita.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sz="2400" i="1"/>
              <a:t>Knjižica s formulama potrebnim za rješavanje ispita </a:t>
            </a:r>
            <a:r>
              <a:rPr lang="hr-HR" sz="2400" b="1" i="1"/>
              <a:t>sastavni je dio ispitnoga materijala.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sz="2400" i="1"/>
              <a:t>Pristupnicima nije dopušteno donijeti ni upotrebljavati nikakve druge listove s formulama.</a:t>
            </a:r>
            <a:endParaRPr/>
          </a:p>
        </p:txBody>
      </p:sp>
      <p:sp>
        <p:nvSpPr>
          <p:cNvPr id="204" name="Google Shape;204;p11"/>
          <p:cNvSpPr/>
          <p:nvPr/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1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1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"/>
          <p:cNvSpPr txBox="1">
            <a:spLocks noGrp="1"/>
          </p:cNvSpPr>
          <p:nvPr>
            <p:ph type="title"/>
          </p:nvPr>
        </p:nvSpPr>
        <p:spPr>
          <a:xfrm>
            <a:off x="1389061" y="13335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STRUKTURA ISPITA IZ MATEMATIKE</a:t>
            </a:r>
            <a:br>
              <a:rPr lang="hr-HR"/>
            </a:br>
            <a:endParaRPr/>
          </a:p>
        </p:txBody>
      </p:sp>
      <p:pic>
        <p:nvPicPr>
          <p:cNvPr id="213" name="Google Shape;213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8724" t="38415" r="18916" b="40243"/>
          <a:stretch/>
        </p:blipFill>
        <p:spPr>
          <a:xfrm>
            <a:off x="2212179" y="1466849"/>
            <a:ext cx="8372475" cy="2372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2"/>
          <p:cNvPicPr preferRelativeResize="0"/>
          <p:nvPr/>
        </p:nvPicPr>
        <p:blipFill rotWithShape="1">
          <a:blip r:embed="rId4">
            <a:alphaModFix/>
          </a:blip>
          <a:srcRect l="38398" t="47222" r="20195" b="29166"/>
          <a:stretch/>
        </p:blipFill>
        <p:spPr>
          <a:xfrm>
            <a:off x="2212179" y="4028918"/>
            <a:ext cx="8493921" cy="2724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3"/>
          <p:cNvSpPr txBox="1"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</a:pPr>
            <a:r>
              <a:rPr lang="hr-HR" sz="3600" b="1">
                <a:solidFill>
                  <a:schemeClr val="accent2"/>
                </a:solidFill>
              </a:rPr>
              <a:t>ISPIT IZ ENGLESKOG JEZIKA</a:t>
            </a:r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body" idx="1"/>
          </p:nvPr>
        </p:nvSpPr>
        <p:spPr>
          <a:xfrm>
            <a:off x="643467" y="1782981"/>
            <a:ext cx="10905066" cy="4393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hr-HR" sz="3000" i="1"/>
              <a:t>I dalje se piše na višoj (A) razini i osnovnoj (B) razini!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hr-HR" sz="3000"/>
              <a:t>Ispit državne mature iz Engleskoga jezika može se polagati kao obvezni ili kao izborni.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hr-HR" sz="3000"/>
              <a:t>Kao obvezni pristupnik - polaže Engleski jezik na višoj ili na osnovnoj razini, a kao </a:t>
            </a:r>
            <a:r>
              <a:rPr lang="hr-HR" sz="3000" b="1">
                <a:solidFill>
                  <a:schemeClr val="accent2"/>
                </a:solidFill>
              </a:rPr>
              <a:t>izborni na višoj razini.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hr-HR" sz="3000"/>
              <a:t>Tijekom pisanja svih dijelova ispita dopuštena je upotreba samo kemijske olovke kojom se piše plavom ili crnom bojom i koja se ne može brisati, a </a:t>
            </a:r>
            <a:r>
              <a:rPr lang="hr-HR" sz="3000" b="1"/>
              <a:t>nije dopuštena upotreba korektora ni rječnika</a:t>
            </a:r>
            <a:endParaRPr/>
          </a:p>
        </p:txBody>
      </p:sp>
      <p:sp>
        <p:nvSpPr>
          <p:cNvPr id="223" name="Google Shape;223;p13"/>
          <p:cNvSpPr/>
          <p:nvPr/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3"/>
          <p:cNvSpPr/>
          <p:nvPr/>
        </p:nvSpPr>
        <p:spPr>
          <a:xfrm rot="-54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3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3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4"/>
          <p:cNvSpPr txBox="1"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</a:pPr>
            <a:r>
              <a:rPr lang="hr-HR" sz="3600" b="1">
                <a:solidFill>
                  <a:schemeClr val="accent2"/>
                </a:solidFill>
              </a:rPr>
              <a:t>ENGLESKI JEZIK – B (osnovna) razina</a:t>
            </a:r>
            <a:endParaRPr/>
          </a:p>
        </p:txBody>
      </p:sp>
      <p:sp>
        <p:nvSpPr>
          <p:cNvPr id="233" name="Google Shape;233;p14"/>
          <p:cNvSpPr txBox="1">
            <a:spLocks noGrp="1"/>
          </p:cNvSpPr>
          <p:nvPr>
            <p:ph type="body" idx="1"/>
          </p:nvPr>
        </p:nvSpPr>
        <p:spPr>
          <a:xfrm>
            <a:off x="643467" y="1782981"/>
            <a:ext cx="10905066" cy="4393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hr-HR" sz="3000"/>
              <a:t>sastoji se od triju ispitnih cjelina: Čitanje, Pisanje i Slušanje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hr-HR" sz="3000"/>
              <a:t>traje ukupno </a:t>
            </a:r>
            <a:r>
              <a:rPr lang="hr-HR" sz="3000">
                <a:solidFill>
                  <a:schemeClr val="accent2"/>
                </a:solidFill>
              </a:rPr>
              <a:t>105 minuta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hr-HR" sz="3000"/>
              <a:t>Ispitne cjeline </a:t>
            </a:r>
            <a:r>
              <a:rPr lang="hr-HR" sz="3000" i="1"/>
              <a:t>Čitanje</a:t>
            </a:r>
            <a:r>
              <a:rPr lang="hr-HR" sz="3000"/>
              <a:t> i</a:t>
            </a:r>
            <a:r>
              <a:rPr lang="hr-HR" sz="3000" i="1"/>
              <a:t> Pisanje </a:t>
            </a:r>
            <a:r>
              <a:rPr lang="hr-HR" sz="3000"/>
              <a:t>provode se odvojeno od ispitne cjeline </a:t>
            </a:r>
            <a:r>
              <a:rPr lang="hr-HR" sz="3000" i="1"/>
              <a:t>Slušanje</a:t>
            </a:r>
            <a:r>
              <a:rPr lang="hr-HR" sz="3000"/>
              <a:t>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hr-HR" sz="3000"/>
              <a:t>Za rješavanje ispitne cjeline </a:t>
            </a:r>
            <a:r>
              <a:rPr lang="hr-HR" sz="3000" i="1">
                <a:solidFill>
                  <a:schemeClr val="accent2"/>
                </a:solidFill>
              </a:rPr>
              <a:t>Čitanje</a:t>
            </a:r>
            <a:r>
              <a:rPr lang="hr-HR" sz="3000"/>
              <a:t> i ispitne cjeline </a:t>
            </a:r>
            <a:r>
              <a:rPr lang="hr-HR" sz="3000" i="1">
                <a:solidFill>
                  <a:schemeClr val="accent2"/>
                </a:solidFill>
              </a:rPr>
              <a:t>Pisanje</a:t>
            </a:r>
            <a:r>
              <a:rPr lang="hr-HR" sz="3000"/>
              <a:t> predviđeno je </a:t>
            </a:r>
            <a:r>
              <a:rPr lang="hr-HR" sz="3000">
                <a:solidFill>
                  <a:schemeClr val="accent2"/>
                </a:solidFill>
              </a:rPr>
              <a:t>75 minuta.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hr-HR" sz="3000"/>
              <a:t>Za rješavanje ispitne cjeline </a:t>
            </a:r>
            <a:r>
              <a:rPr lang="hr-HR" sz="3000" i="1">
                <a:solidFill>
                  <a:schemeClr val="accent2"/>
                </a:solidFill>
              </a:rPr>
              <a:t>Slušanje</a:t>
            </a:r>
            <a:r>
              <a:rPr lang="hr-HR" sz="3000"/>
              <a:t> predviđeno je približno 30 minuta (uključujući i 5 minuta za označavanje odgovora na list za odgovore)</a:t>
            </a: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</p:txBody>
      </p:sp>
      <p:sp>
        <p:nvSpPr>
          <p:cNvPr id="234" name="Google Shape;234;p14"/>
          <p:cNvSpPr/>
          <p:nvPr/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4"/>
          <p:cNvSpPr/>
          <p:nvPr/>
        </p:nvSpPr>
        <p:spPr>
          <a:xfrm rot="-54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4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4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"/>
          <p:cNvSpPr txBox="1">
            <a:spLocks noGrp="1"/>
          </p:cNvSpPr>
          <p:nvPr>
            <p:ph type="title"/>
          </p:nvPr>
        </p:nvSpPr>
        <p:spPr>
          <a:xfrm>
            <a:off x="1333391" y="215284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ENGLESKI JEZIK – B (osnovna) razina</a:t>
            </a:r>
            <a:endParaRPr/>
          </a:p>
        </p:txBody>
      </p:sp>
      <p:pic>
        <p:nvPicPr>
          <p:cNvPr id="243" name="Google Shape;243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45861" y="2072195"/>
            <a:ext cx="9440001" cy="4464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6"/>
          <p:cNvSpPr txBox="1"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</a:pPr>
            <a:r>
              <a:rPr lang="hr-HR" sz="3600" b="1">
                <a:solidFill>
                  <a:schemeClr val="accent2"/>
                </a:solidFill>
              </a:rPr>
              <a:t>ENGLESKI JEZIK – A (viša) razina</a:t>
            </a:r>
            <a:endParaRPr/>
          </a:p>
        </p:txBody>
      </p:sp>
      <p:sp>
        <p:nvSpPr>
          <p:cNvPr id="250" name="Google Shape;250;p16"/>
          <p:cNvSpPr txBox="1">
            <a:spLocks noGrp="1"/>
          </p:cNvSpPr>
          <p:nvPr>
            <p:ph type="body" idx="1"/>
          </p:nvPr>
        </p:nvSpPr>
        <p:spPr>
          <a:xfrm>
            <a:off x="643467" y="1782981"/>
            <a:ext cx="10905066" cy="4393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hr-HR" sz="3000"/>
              <a:t>sastoji se od triju ispitnih cjelina: </a:t>
            </a:r>
            <a:r>
              <a:rPr lang="hr-HR" sz="3000" i="1"/>
              <a:t>Čitanje, Slušanje i Pisanje</a:t>
            </a:r>
            <a:r>
              <a:rPr lang="hr-HR" sz="3000"/>
              <a:t>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hr-HR" sz="3000"/>
              <a:t>Ispit na višoj razini traje ukupno </a:t>
            </a:r>
            <a:r>
              <a:rPr lang="hr-HR" sz="3000" b="1"/>
              <a:t>180 minuta.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hr-HR" sz="3000"/>
              <a:t>Za rješavanje ispitne cjeline </a:t>
            </a:r>
            <a:r>
              <a:rPr lang="hr-HR" sz="3000" i="1">
                <a:solidFill>
                  <a:schemeClr val="accent2"/>
                </a:solidFill>
              </a:rPr>
              <a:t>Čitanje</a:t>
            </a:r>
            <a:r>
              <a:rPr lang="hr-HR" sz="3000"/>
              <a:t> predviđeno je </a:t>
            </a:r>
            <a:r>
              <a:rPr lang="hr-HR" sz="3000">
                <a:solidFill>
                  <a:schemeClr val="accent2"/>
                </a:solidFill>
              </a:rPr>
              <a:t>70 minuta</a:t>
            </a:r>
            <a:r>
              <a:rPr lang="hr-HR" sz="3000"/>
              <a:t>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hr-HR" sz="3000"/>
              <a:t>Za rješavanje ispitne cjeline </a:t>
            </a:r>
            <a:r>
              <a:rPr lang="hr-HR" sz="3000" i="1">
                <a:solidFill>
                  <a:schemeClr val="accent2"/>
                </a:solidFill>
              </a:rPr>
              <a:t>Slušanje</a:t>
            </a:r>
            <a:r>
              <a:rPr lang="hr-HR" sz="3000"/>
              <a:t> predviđeno je približno </a:t>
            </a:r>
            <a:r>
              <a:rPr lang="hr-HR" sz="3000">
                <a:solidFill>
                  <a:schemeClr val="accent2"/>
                </a:solidFill>
              </a:rPr>
              <a:t>35 minuta </a:t>
            </a:r>
            <a:r>
              <a:rPr lang="hr-HR" sz="3000"/>
              <a:t>(uključujući i 5 minuta za označavanje odgovora na list za odgovore)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hr-HR" sz="3000"/>
              <a:t>Za rješavanje ispitne cjeline </a:t>
            </a:r>
            <a:r>
              <a:rPr lang="hr-HR" sz="3000" i="1">
                <a:solidFill>
                  <a:schemeClr val="accent2"/>
                </a:solidFill>
              </a:rPr>
              <a:t>Pisanje</a:t>
            </a:r>
            <a:r>
              <a:rPr lang="hr-HR" sz="3000"/>
              <a:t> predviđeno je </a:t>
            </a:r>
            <a:r>
              <a:rPr lang="hr-HR" sz="3000">
                <a:solidFill>
                  <a:schemeClr val="accent2"/>
                </a:solidFill>
              </a:rPr>
              <a:t>75 minuta</a:t>
            </a:r>
            <a:endParaRPr/>
          </a:p>
        </p:txBody>
      </p:sp>
      <p:sp>
        <p:nvSpPr>
          <p:cNvPr id="251" name="Google Shape;251;p16"/>
          <p:cNvSpPr/>
          <p:nvPr/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6"/>
          <p:cNvSpPr/>
          <p:nvPr/>
        </p:nvSpPr>
        <p:spPr>
          <a:xfrm rot="-54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6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6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"/>
          <p:cNvSpPr txBox="1">
            <a:spLocks noGrp="1"/>
          </p:cNvSpPr>
          <p:nvPr>
            <p:ph type="title"/>
          </p:nvPr>
        </p:nvSpPr>
        <p:spPr>
          <a:xfrm>
            <a:off x="1342268" y="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ENGLESKI JEZIK – A (viša) razina</a:t>
            </a:r>
            <a:endParaRPr/>
          </a:p>
        </p:txBody>
      </p:sp>
      <p:pic>
        <p:nvPicPr>
          <p:cNvPr id="260" name="Google Shape;260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2126" t="23651" r="13014" b="9534"/>
          <a:stretch/>
        </p:blipFill>
        <p:spPr>
          <a:xfrm>
            <a:off x="2831978" y="1262707"/>
            <a:ext cx="8167456" cy="5595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8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8"/>
          <p:cNvSpPr txBox="1"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</a:pPr>
            <a:r>
              <a:rPr lang="hr-HR" sz="5200"/>
              <a:t>ISPIT IZ NJEMAČKOG JEZIKA</a:t>
            </a:r>
            <a:endParaRPr/>
          </a:p>
        </p:txBody>
      </p:sp>
      <p:grpSp>
        <p:nvGrpSpPr>
          <p:cNvPr id="267" name="Google Shape;267;p18"/>
          <p:cNvGrpSpPr/>
          <p:nvPr/>
        </p:nvGrpSpPr>
        <p:grpSpPr>
          <a:xfrm>
            <a:off x="838200" y="1825625"/>
            <a:ext cx="10515599" cy="4351337"/>
            <a:chOff x="0" y="0"/>
            <a:chExt cx="10515599" cy="4351337"/>
          </a:xfrm>
        </p:grpSpPr>
        <p:sp>
          <p:nvSpPr>
            <p:cNvPr id="268" name="Google Shape;268;p18"/>
            <p:cNvSpPr/>
            <p:nvPr/>
          </p:nvSpPr>
          <p:spPr>
            <a:xfrm>
              <a:off x="0" y="0"/>
              <a:ext cx="8938260" cy="1305401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8"/>
            <p:cNvSpPr txBox="1"/>
            <p:nvPr/>
          </p:nvSpPr>
          <p:spPr>
            <a:xfrm>
              <a:off x="38234" y="38234"/>
              <a:ext cx="7529629" cy="12289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hr-HR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Ispit državne mature iz Njemačkoga jezika može se polagati kao obvezni ili kao izborni.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8"/>
            <p:cNvSpPr/>
            <p:nvPr/>
          </p:nvSpPr>
          <p:spPr>
            <a:xfrm>
              <a:off x="788669" y="1522968"/>
              <a:ext cx="8938260" cy="1305401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8"/>
            <p:cNvSpPr txBox="1"/>
            <p:nvPr/>
          </p:nvSpPr>
          <p:spPr>
            <a:xfrm>
              <a:off x="826903" y="1561202"/>
              <a:ext cx="7224611" cy="12289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hr-HR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Kao obvezni -  pristupnik polaže Njemački jezik na višoj ili na osnovnoj razini, a kao </a:t>
              </a:r>
              <a:r>
                <a:rPr lang="hr-HR" sz="2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izborni - polaže ga na višoj razini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8"/>
            <p:cNvSpPr/>
            <p:nvPr/>
          </p:nvSpPr>
          <p:spPr>
            <a:xfrm>
              <a:off x="1577339" y="3045936"/>
              <a:ext cx="8938260" cy="1305401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 txBox="1"/>
            <p:nvPr/>
          </p:nvSpPr>
          <p:spPr>
            <a:xfrm>
              <a:off x="1615573" y="3084170"/>
              <a:ext cx="7224611" cy="12289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hr-HR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Struktura i trajanje isto kao i kod engleskog jezika, osim što je na  ispitu na osnovnoj razini moguće je ostvariti ukupno </a:t>
              </a:r>
              <a:r>
                <a:rPr lang="hr-HR" sz="2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65 bodova.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8089749" y="989929"/>
              <a:ext cx="848510" cy="84851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 txBox="1"/>
            <p:nvPr/>
          </p:nvSpPr>
          <p:spPr>
            <a:xfrm>
              <a:off x="8280664" y="989929"/>
              <a:ext cx="466680" cy="6385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8878419" y="2504195"/>
              <a:ext cx="848510" cy="84851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E0E0E0">
                <a:alpha val="89803"/>
              </a:srgbClr>
            </a:solidFill>
            <a:ln w="12700" cap="flat" cmpd="sng">
              <a:solidFill>
                <a:srgbClr val="E0E0E0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 txBox="1"/>
            <p:nvPr/>
          </p:nvSpPr>
          <p:spPr>
            <a:xfrm>
              <a:off x="9069334" y="2504195"/>
              <a:ext cx="466680" cy="6385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b="1"/>
              <a:t>OBVEZNI DIO</a:t>
            </a:r>
            <a:endParaRPr/>
          </a:p>
        </p:txBody>
      </p:sp>
      <p:sp>
        <p:nvSpPr>
          <p:cNvPr id="283" name="Google Shape;28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 dirty="0"/>
              <a:t>Državna matura smatra se položenom ukoliko je </a:t>
            </a:r>
            <a:r>
              <a:rPr lang="hr-HR" b="1" u="sng" dirty="0">
                <a:solidFill>
                  <a:schemeClr val="accent2"/>
                </a:solidFill>
              </a:rPr>
              <a:t>učenik s uspjehom položio  sva 3 ispita obaveznog dijela</a:t>
            </a:r>
            <a:r>
              <a:rPr lang="hr-HR" dirty="0"/>
              <a:t>, neovisno o ispitima izbornog dijela</a:t>
            </a:r>
            <a:endParaRPr dirty="0"/>
          </a:p>
          <a:p>
            <a:pPr marL="22860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hr-HR" sz="4400" b="1" dirty="0">
                <a:latin typeface="Calibri"/>
                <a:ea typeface="Calibri"/>
                <a:cs typeface="Calibri"/>
                <a:sym typeface="Calibri"/>
              </a:rPr>
              <a:t>IZBORNI DIO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 dirty="0"/>
              <a:t>Mogu se polagati ispiti iz popisa kojeg donosi NCVVO za svaku školsku godinu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 dirty="0"/>
              <a:t>U jednom roku može se odabrati/pisati </a:t>
            </a:r>
            <a:r>
              <a:rPr lang="hr-HR" b="1">
                <a:solidFill>
                  <a:schemeClr val="accent2"/>
                </a:solidFill>
              </a:rPr>
              <a:t>najviše </a:t>
            </a:r>
            <a:r>
              <a:rPr lang="hr-HR" b="1" smtClean="0">
                <a:solidFill>
                  <a:schemeClr val="accent2"/>
                </a:solidFill>
              </a:rPr>
              <a:t>5 </a:t>
            </a:r>
            <a:r>
              <a:rPr lang="hr-HR" b="1" dirty="0">
                <a:solidFill>
                  <a:schemeClr val="accent2"/>
                </a:solidFill>
              </a:rPr>
              <a:t>izbornih predmeta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xfrm>
            <a:off x="1484310" y="1944547"/>
            <a:ext cx="10018713" cy="384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 sz="2800" dirty="0" smtClean="0">
                <a:solidFill>
                  <a:srgbClr val="002060"/>
                </a:solidFill>
              </a:rPr>
              <a:t>Informacije o državnoj maturi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 u="sng" dirty="0" smtClean="0">
                <a:solidFill>
                  <a:schemeClr val="accent1"/>
                </a:solidFill>
                <a:hlinkClick r:id="rId3"/>
              </a:rPr>
              <a:t>drzavna.matura@ncvvo.hr</a:t>
            </a:r>
            <a:endParaRPr lang="hr-HR" u="sng" dirty="0" smtClean="0">
              <a:solidFill>
                <a:schemeClr val="accen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 dirty="0" smtClean="0">
                <a:solidFill>
                  <a:schemeClr val="tx1"/>
                </a:solidFill>
              </a:rPr>
              <a:t>01 4501 899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 sz="2800" dirty="0" smtClean="0">
                <a:solidFill>
                  <a:schemeClr val="tx1"/>
                </a:solidFill>
              </a:rPr>
              <a:t>Nacionalni informacijski sustav prijave na visoka učilišta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 u="sng" dirty="0" smtClean="0">
                <a:solidFill>
                  <a:schemeClr val="tx1"/>
                </a:solidFill>
                <a:hlinkClick r:id="rId4"/>
              </a:rPr>
              <a:t>www.postani-student.hr</a:t>
            </a:r>
            <a:endParaRPr lang="hr-HR" u="sng" dirty="0" smtClean="0">
              <a:solidFill>
                <a:schemeClr val="tx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 sz="2800" dirty="0" smtClean="0">
                <a:solidFill>
                  <a:schemeClr val="tx1"/>
                </a:solidFill>
              </a:rPr>
              <a:t>Upisi studijskih programa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 dirty="0" smtClean="0">
                <a:solidFill>
                  <a:schemeClr val="tx1"/>
                </a:solidFill>
                <a:hlinkClick r:id="rId5"/>
              </a:rPr>
              <a:t>www.studij.hr</a:t>
            </a:r>
            <a:endParaRPr lang="hr-HR" dirty="0" smtClean="0">
              <a:solidFill>
                <a:schemeClr val="tx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Kontakti i poveznice za pristupnike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b="1"/>
              <a:t>POLAGANJE ISPITA</a:t>
            </a:r>
            <a:endParaRPr/>
          </a:p>
        </p:txBody>
      </p:sp>
      <p:sp>
        <p:nvSpPr>
          <p:cNvPr id="289" name="Google Shape;28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/>
              <a:t>Uređeno je </a:t>
            </a:r>
            <a:r>
              <a:rPr lang="hr-HR" b="1" i="1">
                <a:solidFill>
                  <a:srgbClr val="FF0000"/>
                </a:solidFill>
              </a:rPr>
              <a:t>Pravilnikom o polaganju državne mature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 b="1" i="1"/>
              <a:t> </a:t>
            </a:r>
            <a:r>
              <a:rPr lang="hr-HR"/>
              <a:t>objavljeno na mrežnoj stranici NCVVO-a na kojoj su objavljeni i ispitni katalozi te ogledni ispiti za pojedine predmete</a:t>
            </a:r>
            <a:endParaRPr b="1" i="1"/>
          </a:p>
          <a:p>
            <a:pPr marL="228600" lvl="0" indent="-508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b="1"/>
              <a:t>ROKOVI</a:t>
            </a:r>
            <a:endParaRPr/>
          </a:p>
        </p:txBody>
      </p:sp>
      <p:sp>
        <p:nvSpPr>
          <p:cNvPr id="295" name="Google Shape;295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/>
              <a:t>2 ispitna roka: ljetni i jesenski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/>
              <a:t>Kalendar polaganja ispita državne mature – stranica NCVVO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</a:pPr>
            <a:r>
              <a:rPr lang="hr-HR" b="1">
                <a:solidFill>
                  <a:schemeClr val="accent2"/>
                </a:solidFill>
              </a:rPr>
              <a:t>Uvjet je uspješno završen razred na kraju nastavne godine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/>
              <a:t>Učenici koji se na kraju nastavne godine upućuju na dopunski rad </a:t>
            </a:r>
            <a:r>
              <a:rPr lang="hr-HR" b="1"/>
              <a:t>NE MOGU </a:t>
            </a:r>
            <a:r>
              <a:rPr lang="hr-HR"/>
              <a:t>pristupiti polaganju ispita DM na ljetnom roku.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/>
              <a:t>Rokovi prijava ispita DM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2"/>
          <p:cNvSpPr txBox="1"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</a:pPr>
            <a:r>
              <a:rPr lang="hr-HR" sz="3600" b="1">
                <a:solidFill>
                  <a:schemeClr val="accent2"/>
                </a:solidFill>
              </a:rPr>
              <a:t>PRILAGODBA ISPITA DRŽAVNE MATURE</a:t>
            </a:r>
            <a:endParaRPr/>
          </a:p>
        </p:txBody>
      </p:sp>
      <p:sp>
        <p:nvSpPr>
          <p:cNvPr id="302" name="Google Shape;302;p22"/>
          <p:cNvSpPr txBox="1">
            <a:spLocks noGrp="1"/>
          </p:cNvSpPr>
          <p:nvPr>
            <p:ph type="body" idx="1"/>
          </p:nvPr>
        </p:nvSpPr>
        <p:spPr>
          <a:xfrm>
            <a:off x="643467" y="1782981"/>
            <a:ext cx="10905066" cy="4393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hr-HR" sz="2600" b="1"/>
              <a:t>Pravo na prilagodbu ispita državne mature </a:t>
            </a:r>
            <a:r>
              <a:rPr lang="hr-HR" sz="2600"/>
              <a:t>imaju učenici iz članka 1. stavka 2.  i 3. Pravilnika o polaganju državne mature: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lphaLcParenR"/>
            </a:pPr>
            <a:r>
              <a:rPr lang="hr-HR" sz="2600"/>
              <a:t>S teškoćama u razvoju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lphaLcParenR"/>
            </a:pPr>
            <a:r>
              <a:rPr lang="hr-HR" sz="2600"/>
              <a:t>S teškoćama učenja, poremećajima u ponašanju i problemima mentalnog zdravlja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lphaLcParenR"/>
            </a:pPr>
            <a:r>
              <a:rPr lang="hr-HR" sz="2600"/>
              <a:t>S teškoćama uvjetovanim jezičnim i kulturalnim čimbenicima</a:t>
            </a:r>
            <a:endParaRPr/>
          </a:p>
        </p:txBody>
      </p:sp>
      <p:sp>
        <p:nvSpPr>
          <p:cNvPr id="303" name="Google Shape;303;p22"/>
          <p:cNvSpPr/>
          <p:nvPr/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2"/>
          <p:cNvSpPr/>
          <p:nvPr/>
        </p:nvSpPr>
        <p:spPr>
          <a:xfrm rot="-54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2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22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      </a:t>
            </a:r>
            <a:r>
              <a:rPr lang="hr-HR" sz="4000" b="1"/>
              <a:t>TEŠKOĆE </a:t>
            </a:r>
            <a:r>
              <a:rPr lang="hr-HR" sz="4000"/>
              <a:t>                           </a:t>
            </a:r>
            <a:r>
              <a:rPr lang="hr-HR" sz="4000" b="1"/>
              <a:t>ŠTO JE POTREBNO</a:t>
            </a:r>
            <a:r>
              <a:rPr lang="hr-HR" sz="4000"/>
              <a:t>?</a:t>
            </a:r>
            <a:endParaRPr/>
          </a:p>
        </p:txBody>
      </p:sp>
      <p:graphicFrame>
        <p:nvGraphicFramePr>
          <p:cNvPr id="312" name="Google Shape;312;p23"/>
          <p:cNvGraphicFramePr/>
          <p:nvPr/>
        </p:nvGraphicFramePr>
        <p:xfrm>
          <a:off x="936702" y="1463675"/>
          <a:ext cx="10727475" cy="5029240"/>
        </p:xfrm>
        <a:graphic>
          <a:graphicData uri="http://schemas.openxmlformats.org/drawingml/2006/table">
            <a:tbl>
              <a:tblPr firstRow="1" bandRow="1">
                <a:noFill/>
                <a:tableStyleId>{3174C544-1F34-43D8-B27F-CC45A4F60F6A}</a:tableStyleId>
              </a:tblPr>
              <a:tblGrid>
                <a:gridCol w="5292175"/>
                <a:gridCol w="5435300"/>
              </a:tblGrid>
              <a:tr h="1185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u="none" strike="noStrike" cap="none"/>
                        <a:t>Za učenike s teškoćama u području mentalnoga zdravlja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u="none" strike="noStrike" cap="none"/>
                        <a:t>mišljenje školskog liječnika i/ili nalaz liječnika specijalista – psihijatra ili nalaz kliničkoga psiholog (barem jedan nalaz treba biti iz 2022. godine)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428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/>
                        <a:t>Za učenike s poremećajima govorno-glasovne komunikacije i specifičnim teškoćama u učenju (disleksija, disgrafija, diskalkulija, dispraksija)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/>
                        <a:t>Rješenje o primjerenom programu obrazovanja (ako ga učenik ima); nalaz logopeda i nalaz psihologa (kod diskalkulije obvezan je nalaz psihologa)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428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/>
                        <a:t>za učenike s ADHD-om i poremećajima u ponašanju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/>
                        <a:t>Rješenje o primjerenom programu obrazovanja (ako ga učenik ima); mišljenje školskoga liječnika i nalaz psihologa i/ili socijalnoga pedagoga i/ili psihijatra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428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/>
                        <a:t>Za učenike s motoričkim teškoćama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/>
                        <a:t>Rješenje o primjerenom programu obrazovanja, mišljenje školskoga liječnika i/ili nalaz liječnika specijalista; nalaz psihologa i/ili mišljenje edukacijskoga rehabilitatora ili logopeda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4"/>
          <p:cNvSpPr/>
          <p:nvPr/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4"/>
          <p:cNvSpPr txBox="1"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hr-HR" sz="6000" b="1">
                <a:solidFill>
                  <a:schemeClr val="lt1"/>
                </a:solidFill>
              </a:rPr>
              <a:t>Učenici s teškoćama u području mentalnoga zdravlja</a:t>
            </a:r>
            <a:endParaRPr/>
          </a:p>
        </p:txBody>
      </p:sp>
      <p:grpSp>
        <p:nvGrpSpPr>
          <p:cNvPr id="320" name="Google Shape;320;p24"/>
          <p:cNvGrpSpPr/>
          <p:nvPr/>
        </p:nvGrpSpPr>
        <p:grpSpPr>
          <a:xfrm>
            <a:off x="5468389" y="1333425"/>
            <a:ext cx="6263640" cy="4078621"/>
            <a:chOff x="0" y="713033"/>
            <a:chExt cx="6263640" cy="4078621"/>
          </a:xfrm>
        </p:grpSpPr>
        <p:sp>
          <p:nvSpPr>
            <p:cNvPr id="321" name="Google Shape;321;p24"/>
            <p:cNvSpPr/>
            <p:nvPr/>
          </p:nvSpPr>
          <p:spPr>
            <a:xfrm>
              <a:off x="0" y="713033"/>
              <a:ext cx="6263640" cy="935415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4"/>
            <p:cNvSpPr txBox="1"/>
            <p:nvPr/>
          </p:nvSpPr>
          <p:spPr>
            <a:xfrm>
              <a:off x="45663" y="758696"/>
              <a:ext cx="6172314" cy="844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575" tIns="148575" rIns="148575" bIns="14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900"/>
                <a:buFont typeface="Calibri"/>
                <a:buNone/>
              </a:pPr>
              <a:r>
                <a:rPr lang="hr-HR" sz="3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Poremećaji hranjenja</a:t>
              </a:r>
              <a:endParaRPr sz="3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24"/>
            <p:cNvSpPr/>
            <p:nvPr/>
          </p:nvSpPr>
          <p:spPr>
            <a:xfrm>
              <a:off x="0" y="1760768"/>
              <a:ext cx="6263640" cy="935415"/>
            </a:xfrm>
            <a:prstGeom prst="roundRect">
              <a:avLst>
                <a:gd name="adj" fmla="val 16667"/>
              </a:avLst>
            </a:prstGeom>
            <a:solidFill>
              <a:srgbClr val="50C9B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4"/>
            <p:cNvSpPr txBox="1"/>
            <p:nvPr/>
          </p:nvSpPr>
          <p:spPr>
            <a:xfrm>
              <a:off x="45663" y="1806431"/>
              <a:ext cx="6172314" cy="844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575" tIns="148575" rIns="148575" bIns="14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900"/>
                <a:buFont typeface="Calibri"/>
                <a:buNone/>
              </a:pPr>
              <a:r>
                <a:rPr lang="hr-HR" sz="3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Poremećaji raspoloženja</a:t>
              </a:r>
              <a:endParaRPr sz="3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4"/>
            <p:cNvSpPr/>
            <p:nvPr/>
          </p:nvSpPr>
          <p:spPr>
            <a:xfrm>
              <a:off x="0" y="2808504"/>
              <a:ext cx="6263640" cy="935415"/>
            </a:xfrm>
            <a:prstGeom prst="roundRect">
              <a:avLst>
                <a:gd name="adj" fmla="val 16667"/>
              </a:avLst>
            </a:prstGeom>
            <a:solidFill>
              <a:srgbClr val="48BD6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4"/>
            <p:cNvSpPr txBox="1"/>
            <p:nvPr/>
          </p:nvSpPr>
          <p:spPr>
            <a:xfrm>
              <a:off x="45663" y="2854167"/>
              <a:ext cx="6172314" cy="844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575" tIns="148575" rIns="148575" bIns="14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900"/>
                <a:buFont typeface="Calibri"/>
                <a:buNone/>
              </a:pPr>
              <a:r>
                <a:rPr lang="hr-HR" sz="3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Anksiozni poremećaji</a:t>
              </a:r>
              <a:endParaRPr sz="3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0" y="3856239"/>
              <a:ext cx="6263640" cy="935415"/>
            </a:xfrm>
            <a:prstGeom prst="roundRect">
              <a:avLst>
                <a:gd name="adj" fmla="val 16667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4"/>
            <p:cNvSpPr txBox="1"/>
            <p:nvPr/>
          </p:nvSpPr>
          <p:spPr>
            <a:xfrm>
              <a:off x="45663" y="3901902"/>
              <a:ext cx="6172314" cy="844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575" tIns="148575" rIns="148575" bIns="14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900"/>
                <a:buFont typeface="Calibri"/>
                <a:buNone/>
              </a:pPr>
              <a:r>
                <a:rPr lang="hr-HR" sz="3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Poremećaj iz spektra autizma</a:t>
              </a:r>
              <a:endParaRPr sz="3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5"/>
          <p:cNvSpPr/>
          <p:nvPr/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25"/>
          <p:cNvSpPr txBox="1"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hr-HR" sz="6000" b="1">
                <a:solidFill>
                  <a:schemeClr val="lt1"/>
                </a:solidFill>
              </a:rPr>
              <a:t>Prilagodbe ispitne tehnologije</a:t>
            </a:r>
            <a:r>
              <a:rPr lang="hr-HR" sz="6000">
                <a:solidFill>
                  <a:schemeClr val="lt1"/>
                </a:solidFill>
              </a:rPr>
              <a:t/>
            </a:r>
            <a:br>
              <a:rPr lang="hr-HR" sz="6000">
                <a:solidFill>
                  <a:schemeClr val="lt1"/>
                </a:solidFill>
              </a:rPr>
            </a:br>
            <a:endParaRPr sz="6000">
              <a:solidFill>
                <a:schemeClr val="lt1"/>
              </a:solidFill>
            </a:endParaRPr>
          </a:p>
        </p:txBody>
      </p:sp>
      <p:grpSp>
        <p:nvGrpSpPr>
          <p:cNvPr id="336" name="Google Shape;336;p25"/>
          <p:cNvGrpSpPr/>
          <p:nvPr/>
        </p:nvGrpSpPr>
        <p:grpSpPr>
          <a:xfrm>
            <a:off x="5468389" y="688575"/>
            <a:ext cx="6263640" cy="5368321"/>
            <a:chOff x="0" y="68183"/>
            <a:chExt cx="6263640" cy="5368321"/>
          </a:xfrm>
        </p:grpSpPr>
        <p:sp>
          <p:nvSpPr>
            <p:cNvPr id="337" name="Google Shape;337;p25"/>
            <p:cNvSpPr/>
            <p:nvPr/>
          </p:nvSpPr>
          <p:spPr>
            <a:xfrm>
              <a:off x="0" y="68183"/>
              <a:ext cx="6263640" cy="127296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5"/>
            <p:cNvSpPr txBox="1"/>
            <p:nvPr/>
          </p:nvSpPr>
          <p:spPr>
            <a:xfrm>
              <a:off x="62141" y="130324"/>
              <a:ext cx="6139358" cy="1148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hr-HR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U pravilu se preporučuje individualno provođenje ispitivanja</a:t>
              </a:r>
              <a:endPara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25"/>
            <p:cNvSpPr/>
            <p:nvPr/>
          </p:nvSpPr>
          <p:spPr>
            <a:xfrm>
              <a:off x="0" y="1433303"/>
              <a:ext cx="6263640" cy="1272960"/>
            </a:xfrm>
            <a:prstGeom prst="roundRect">
              <a:avLst>
                <a:gd name="adj" fmla="val 16667"/>
              </a:avLst>
            </a:prstGeom>
            <a:solidFill>
              <a:srgbClr val="50C9B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5"/>
            <p:cNvSpPr txBox="1"/>
            <p:nvPr/>
          </p:nvSpPr>
          <p:spPr>
            <a:xfrm>
              <a:off x="62141" y="1495444"/>
              <a:ext cx="6139358" cy="1148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hr-HR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Prilagodba ispitnoga materijala</a:t>
              </a:r>
              <a:endPara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25"/>
            <p:cNvSpPr/>
            <p:nvPr/>
          </p:nvSpPr>
          <p:spPr>
            <a:xfrm>
              <a:off x="0" y="2798423"/>
              <a:ext cx="6263640" cy="1272960"/>
            </a:xfrm>
            <a:prstGeom prst="roundRect">
              <a:avLst>
                <a:gd name="adj" fmla="val 16667"/>
              </a:avLst>
            </a:prstGeom>
            <a:solidFill>
              <a:srgbClr val="48BD6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5"/>
            <p:cNvSpPr txBox="1"/>
            <p:nvPr/>
          </p:nvSpPr>
          <p:spPr>
            <a:xfrm>
              <a:off x="62141" y="2860564"/>
              <a:ext cx="6139358" cy="1148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hr-HR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 Osobni pomagač na ispitima državne mature</a:t>
              </a:r>
              <a:endPara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5"/>
            <p:cNvSpPr/>
            <p:nvPr/>
          </p:nvSpPr>
          <p:spPr>
            <a:xfrm>
              <a:off x="0" y="4163544"/>
              <a:ext cx="6263640" cy="1272960"/>
            </a:xfrm>
            <a:prstGeom prst="roundRect">
              <a:avLst>
                <a:gd name="adj" fmla="val 16667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5"/>
            <p:cNvSpPr txBox="1"/>
            <p:nvPr/>
          </p:nvSpPr>
          <p:spPr>
            <a:xfrm>
              <a:off x="62141" y="4225685"/>
              <a:ext cx="6139358" cy="1148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hr-HR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4. Vrijeme trajanja ispita</a:t>
              </a:r>
              <a:endPara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6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6"/>
          <p:cNvSpPr txBox="1"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hr-H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ZAVRŠETAK NASTAVE ZA MATURANTE: </a:t>
            </a:r>
            <a:r>
              <a:rPr lang="hr-HR" sz="4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24.5</a:t>
            </a:r>
            <a:r>
              <a:rPr lang="hr-HR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hr-HR" sz="4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2024.</a:t>
            </a:r>
            <a:endParaRPr sz="4000" dirty="0"/>
          </a:p>
        </p:txBody>
      </p:sp>
      <p:graphicFrame>
        <p:nvGraphicFramePr>
          <p:cNvPr id="351" name="Google Shape;351;p26"/>
          <p:cNvGraphicFramePr/>
          <p:nvPr>
            <p:extLst/>
          </p:nvPr>
        </p:nvGraphicFramePr>
        <p:xfrm>
          <a:off x="838200" y="2121910"/>
          <a:ext cx="10515625" cy="3758825"/>
        </p:xfrm>
        <a:graphic>
          <a:graphicData uri="http://schemas.openxmlformats.org/drawingml/2006/table">
            <a:tbl>
              <a:tblPr firstRow="1" bandRow="1">
                <a:noFill/>
                <a:tableStyleId>{3174C544-1F34-43D8-B27F-CC45A4F60F6A}</a:tableStyleId>
              </a:tblPr>
              <a:tblGrid>
                <a:gridCol w="2725525"/>
                <a:gridCol w="3895050"/>
                <a:gridCol w="3895050"/>
              </a:tblGrid>
              <a:tr h="536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dirty="0"/>
                        <a:t>AKTIVNOST</a:t>
                      </a:r>
                      <a:endParaRPr dirty="0"/>
                    </a:p>
                  </a:txBody>
                  <a:tcPr marL="122050" marR="122050" marT="61025" marB="610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/>
                        <a:t>LJETNI ROK</a:t>
                      </a:r>
                      <a:endParaRPr/>
                    </a:p>
                  </a:txBody>
                  <a:tcPr marL="122050" marR="122050" marT="61025" marB="610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/>
                        <a:t>JESENSKI ROK</a:t>
                      </a:r>
                      <a:endParaRPr/>
                    </a:p>
                  </a:txBody>
                  <a:tcPr marL="122050" marR="122050" marT="61025" marB="61025"/>
                </a:tc>
              </a:tr>
              <a:tr h="536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b="1"/>
                        <a:t>Prijava</a:t>
                      </a:r>
                      <a:endParaRPr/>
                    </a:p>
                  </a:txBody>
                  <a:tcPr marL="122050" marR="122050" marT="61025" marB="610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b="1" dirty="0">
                          <a:solidFill>
                            <a:srgbClr val="FF0000"/>
                          </a:solidFill>
                        </a:rPr>
                        <a:t>1.12. </a:t>
                      </a:r>
                      <a:r>
                        <a:rPr lang="hr-HR" sz="2400" b="1" dirty="0" smtClean="0">
                          <a:solidFill>
                            <a:srgbClr val="FF0000"/>
                          </a:solidFill>
                        </a:rPr>
                        <a:t>2023. </a:t>
                      </a:r>
                      <a:r>
                        <a:rPr lang="hr-HR" sz="2400" b="1" dirty="0">
                          <a:solidFill>
                            <a:srgbClr val="FF0000"/>
                          </a:solidFill>
                        </a:rPr>
                        <a:t>– 15.02. </a:t>
                      </a:r>
                      <a:r>
                        <a:rPr lang="hr-HR" sz="2400" b="1" dirty="0" smtClean="0">
                          <a:solidFill>
                            <a:srgbClr val="FF0000"/>
                          </a:solidFill>
                        </a:rPr>
                        <a:t>2024.</a:t>
                      </a:r>
                      <a:endParaRPr dirty="0"/>
                    </a:p>
                  </a:txBody>
                  <a:tcPr marL="122050" marR="122050" marT="61025" marB="610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b="1" dirty="0" smtClean="0"/>
                        <a:t>20.7.2024. </a:t>
                      </a:r>
                      <a:r>
                        <a:rPr lang="hr-HR" sz="2400" b="1" dirty="0"/>
                        <a:t>– 31. 07. </a:t>
                      </a:r>
                      <a:r>
                        <a:rPr lang="hr-HR" sz="2400" b="1" dirty="0" smtClean="0"/>
                        <a:t>2024.</a:t>
                      </a:r>
                      <a:endParaRPr dirty="0"/>
                    </a:p>
                  </a:txBody>
                  <a:tcPr marL="122050" marR="122050" marT="61025" marB="61025"/>
                </a:tc>
              </a:tr>
              <a:tr h="536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b="1"/>
                        <a:t>Provedba ispita</a:t>
                      </a:r>
                      <a:endParaRPr/>
                    </a:p>
                  </a:txBody>
                  <a:tcPr marL="122050" marR="122050" marT="61025" marB="610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dirty="0" smtClean="0">
                          <a:solidFill>
                            <a:srgbClr val="FF0000"/>
                          </a:solidFill>
                        </a:rPr>
                        <a:t>4.6.2024. </a:t>
                      </a:r>
                      <a:r>
                        <a:rPr lang="hr-HR" sz="2400" dirty="0">
                          <a:solidFill>
                            <a:srgbClr val="FF0000"/>
                          </a:solidFill>
                        </a:rPr>
                        <a:t>– </a:t>
                      </a:r>
                      <a:r>
                        <a:rPr lang="hr-HR" sz="2400" dirty="0" smtClean="0">
                          <a:solidFill>
                            <a:srgbClr val="FF0000"/>
                          </a:solidFill>
                        </a:rPr>
                        <a:t>27.06</a:t>
                      </a:r>
                      <a:r>
                        <a:rPr lang="hr-HR" sz="2400" dirty="0">
                          <a:solidFill>
                            <a:srgbClr val="FF0000"/>
                          </a:solidFill>
                        </a:rPr>
                        <a:t>. </a:t>
                      </a:r>
                      <a:r>
                        <a:rPr lang="hr-HR" sz="2400" dirty="0" smtClean="0">
                          <a:solidFill>
                            <a:srgbClr val="FF0000"/>
                          </a:solidFill>
                        </a:rPr>
                        <a:t>2024.</a:t>
                      </a:r>
                      <a:endParaRPr dirty="0"/>
                    </a:p>
                  </a:txBody>
                  <a:tcPr marL="122050" marR="122050" marT="61025" marB="610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dirty="0" smtClean="0"/>
                        <a:t>21.08.2024. </a:t>
                      </a:r>
                      <a:r>
                        <a:rPr lang="hr-HR" sz="2400" dirty="0"/>
                        <a:t>– </a:t>
                      </a:r>
                      <a:r>
                        <a:rPr lang="hr-HR" sz="2400" dirty="0" smtClean="0"/>
                        <a:t>6.09</a:t>
                      </a:r>
                      <a:r>
                        <a:rPr lang="hr-HR" sz="2400" dirty="0"/>
                        <a:t>. </a:t>
                      </a:r>
                      <a:r>
                        <a:rPr lang="hr-HR" sz="2400" dirty="0" smtClean="0"/>
                        <a:t>2024.</a:t>
                      </a:r>
                      <a:endParaRPr dirty="0"/>
                    </a:p>
                  </a:txBody>
                  <a:tcPr marL="122050" marR="122050" marT="61025" marB="61025"/>
                </a:tc>
              </a:tr>
              <a:tr h="536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/>
                        <a:t>Objava rezultata</a:t>
                      </a:r>
                      <a:endParaRPr/>
                    </a:p>
                  </a:txBody>
                  <a:tcPr marL="122050" marR="122050" marT="61025" marB="610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dirty="0" smtClean="0"/>
                        <a:t>10.07.2024.  </a:t>
                      </a:r>
                      <a:endParaRPr dirty="0"/>
                    </a:p>
                  </a:txBody>
                  <a:tcPr marL="122050" marR="122050" marT="61025" marB="610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dirty="0" smtClean="0"/>
                        <a:t>11.09.2024.</a:t>
                      </a:r>
                      <a:endParaRPr dirty="0"/>
                    </a:p>
                  </a:txBody>
                  <a:tcPr marL="122050" marR="122050" marT="61025" marB="61025"/>
                </a:tc>
              </a:tr>
              <a:tr h="536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/>
                        <a:t>Rok za prigovore</a:t>
                      </a:r>
                      <a:endParaRPr/>
                    </a:p>
                  </a:txBody>
                  <a:tcPr marL="122050" marR="122050" marT="61025" marB="610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dirty="0" smtClean="0"/>
                        <a:t>12.07.2024.</a:t>
                      </a:r>
                      <a:endParaRPr dirty="0"/>
                    </a:p>
                  </a:txBody>
                  <a:tcPr marL="122050" marR="122050" marT="61025" marB="610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dirty="0" smtClean="0"/>
                        <a:t>13.09.2024.</a:t>
                      </a:r>
                      <a:endParaRPr dirty="0"/>
                    </a:p>
                  </a:txBody>
                  <a:tcPr marL="122050" marR="122050" marT="61025" marB="61025"/>
                </a:tc>
              </a:tr>
              <a:tr h="536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/>
                        <a:t>Konačni rezultati</a:t>
                      </a:r>
                      <a:endParaRPr/>
                    </a:p>
                  </a:txBody>
                  <a:tcPr marL="122050" marR="122050" marT="61025" marB="610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dirty="0" smtClean="0"/>
                        <a:t>17.07.2024.</a:t>
                      </a:r>
                      <a:endParaRPr dirty="0"/>
                    </a:p>
                  </a:txBody>
                  <a:tcPr marL="122050" marR="122050" marT="61025" marB="610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dirty="0" smtClean="0"/>
                        <a:t>18.09.2024.</a:t>
                      </a:r>
                      <a:endParaRPr dirty="0"/>
                    </a:p>
                  </a:txBody>
                  <a:tcPr marL="122050" marR="122050" marT="61025" marB="61025"/>
                </a:tc>
              </a:tr>
              <a:tr h="536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dirty="0"/>
                        <a:t>Podjela </a:t>
                      </a:r>
                      <a:r>
                        <a:rPr lang="hr-HR" sz="2400" dirty="0" smtClean="0"/>
                        <a:t>svjedodžbi</a:t>
                      </a:r>
                      <a:endParaRPr dirty="0"/>
                    </a:p>
                  </a:txBody>
                  <a:tcPr marL="122050" marR="122050" marT="61025" marB="610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dirty="0" smtClean="0"/>
                        <a:t>19.07.2024.</a:t>
                      </a:r>
                      <a:endParaRPr dirty="0"/>
                    </a:p>
                  </a:txBody>
                  <a:tcPr marL="122050" marR="122050" marT="61025" marB="610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dirty="0" smtClean="0"/>
                        <a:t>20.09</a:t>
                      </a:r>
                      <a:r>
                        <a:rPr lang="hr-HR" sz="2400" dirty="0"/>
                        <a:t>. </a:t>
                      </a:r>
                      <a:r>
                        <a:rPr lang="hr-HR" sz="2400" dirty="0" smtClean="0"/>
                        <a:t>2024.</a:t>
                      </a:r>
                      <a:endParaRPr dirty="0"/>
                    </a:p>
                  </a:txBody>
                  <a:tcPr marL="122050" marR="122050" marT="61025" marB="610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98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7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7"/>
          <p:cNvSpPr txBox="1"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ookman Old Style"/>
              <a:buNone/>
            </a:pPr>
            <a:r>
              <a:rPr lang="hr-HR" sz="5200" b="1">
                <a:latin typeface="Bookman Old Style"/>
                <a:ea typeface="Bookman Old Style"/>
                <a:cs typeface="Bookman Old Style"/>
                <a:sym typeface="Bookman Old Style"/>
              </a:rPr>
              <a:t>Kalendar važnih datuma</a:t>
            </a:r>
            <a:endParaRPr/>
          </a:p>
        </p:txBody>
      </p:sp>
      <p:graphicFrame>
        <p:nvGraphicFramePr>
          <p:cNvPr id="359" name="Google Shape;359;p27"/>
          <p:cNvGraphicFramePr/>
          <p:nvPr>
            <p:extLst>
              <p:ext uri="{D42A27DB-BD31-4B8C-83A1-F6EECF244321}">
                <p14:modId xmlns:p14="http://schemas.microsoft.com/office/powerpoint/2010/main" val="2115564133"/>
              </p:ext>
            </p:extLst>
          </p:nvPr>
        </p:nvGraphicFramePr>
        <p:xfrm>
          <a:off x="838200" y="2132548"/>
          <a:ext cx="10639425" cy="4553975"/>
        </p:xfrm>
        <a:graphic>
          <a:graphicData uri="http://schemas.openxmlformats.org/drawingml/2006/table">
            <a:tbl>
              <a:tblPr firstRow="1" bandRow="1">
                <a:noFill/>
                <a:tableStyleId>{3174C544-1F34-43D8-B27F-CC45A4F60F6A}</a:tableStyleId>
              </a:tblPr>
              <a:tblGrid>
                <a:gridCol w="2335075"/>
                <a:gridCol w="2939100"/>
                <a:gridCol w="5365250"/>
              </a:tblGrid>
              <a:tr h="58892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500" b="1" i="1" dirty="0"/>
                        <a:t>Vrijeme</a:t>
                      </a:r>
                      <a:endParaRPr dirty="0"/>
                    </a:p>
                  </a:txBody>
                  <a:tcPr marL="71775" marR="71775" marT="35900" marB="3590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500" b="1" i="1" dirty="0"/>
                        <a:t>Aktivnost učenika</a:t>
                      </a:r>
                      <a:endParaRPr dirty="0"/>
                    </a:p>
                  </a:txBody>
                  <a:tcPr marL="71775" marR="71775" marT="35900" marB="35900" anchor="ctr"/>
                </a:tc>
              </a:tr>
              <a:tr h="58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500" b="1" i="1"/>
                        <a:t>Od</a:t>
                      </a:r>
                      <a:endParaRPr/>
                    </a:p>
                  </a:txBody>
                  <a:tcPr marL="71775" marR="71775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500" b="1" i="1"/>
                        <a:t>Do</a:t>
                      </a:r>
                      <a:endParaRPr/>
                    </a:p>
                  </a:txBody>
                  <a:tcPr marL="71775" marR="71775" marT="35900" marB="35900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72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1" dirty="0" smtClean="0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1.12.2023.</a:t>
                      </a:r>
                      <a:endParaRPr dirty="0"/>
                    </a:p>
                  </a:txBody>
                  <a:tcPr marL="71775" marR="71775" marT="35900" marB="35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1" dirty="0" smtClean="0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15.2.2024.</a:t>
                      </a:r>
                      <a:endParaRPr dirty="0"/>
                    </a:p>
                  </a:txBody>
                  <a:tcPr marL="71775" marR="71775" marT="35900" marB="35900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hr-HR" sz="1400" b="0" dirty="0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Prijave ispita državne mature </a:t>
                      </a:r>
                      <a:r>
                        <a:rPr lang="hr-HR" sz="1400" b="0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do </a:t>
                      </a:r>
                      <a:r>
                        <a:rPr lang="hr-HR" sz="1400" b="0" smtClean="0">
                          <a:solidFill>
                            <a:srgbClr val="FF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15.2.2024. </a:t>
                      </a:r>
                      <a:r>
                        <a:rPr lang="hr-HR" sz="1400" b="0" dirty="0">
                          <a:solidFill>
                            <a:srgbClr val="FF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do 12.00 sati</a:t>
                      </a:r>
                      <a:endParaRPr sz="1400" b="0" dirty="0">
                        <a:solidFill>
                          <a:schemeClr val="dk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hr-HR" sz="1400" b="0" i="0" u="none" strike="noStrike" cap="none" dirty="0">
                          <a:solidFill>
                            <a:schemeClr val="dk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Potvrda ispravnosti osobnih podataka (</a:t>
                      </a:r>
                      <a:r>
                        <a:rPr lang="hr-HR" sz="1400" b="0" i="0" u="none" strike="noStrike" cap="none" dirty="0">
                          <a:solidFill>
                            <a:srgbClr val="FF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VAŽNO</a:t>
                      </a:r>
                      <a:r>
                        <a:rPr lang="hr-HR" sz="1400" b="0" i="0" u="none" strike="noStrike" cap="none" dirty="0">
                          <a:solidFill>
                            <a:schemeClr val="dk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)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hr-HR" sz="1400" b="0" i="0" u="none" strike="noStrike" cap="none" dirty="0">
                          <a:solidFill>
                            <a:schemeClr val="dk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Potvrda ispravnosti ocjena od 1. do 3. razreda</a:t>
                      </a:r>
                      <a:endParaRPr dirty="0"/>
                    </a:p>
                  </a:txBody>
                  <a:tcPr marL="71775" marR="71775" marT="35900" marB="35900"/>
                </a:tc>
              </a:tr>
              <a:tr h="909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1" dirty="0" smtClean="0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1.12.2023.</a:t>
                      </a:r>
                      <a:endParaRPr dirty="0"/>
                    </a:p>
                  </a:txBody>
                  <a:tcPr marL="71775" marR="71775" marT="35900" marB="35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1" dirty="0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Najkasnije do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1" dirty="0" smtClean="0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23.2.2024.</a:t>
                      </a:r>
                      <a:endParaRPr dirty="0"/>
                    </a:p>
                  </a:txBody>
                  <a:tcPr marL="71775" marR="71775" marT="35900" marB="35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0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Dostavljanje svih nalaza i mišljenja koji se prilažu zahtjevu za prilagodbom ispitne tehnologije ispitnom koordinatoru</a:t>
                      </a:r>
                      <a:endParaRPr/>
                    </a:p>
                  </a:txBody>
                  <a:tcPr marL="71775" marR="71775" marT="35900" marB="35900"/>
                </a:tc>
              </a:tr>
              <a:tr h="909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1" dirty="0" smtClean="0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15.2.2024.</a:t>
                      </a:r>
                      <a:endParaRPr dirty="0"/>
                    </a:p>
                  </a:txBody>
                  <a:tcPr marL="71775" marR="71775" marT="35900" marB="35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1" dirty="0" smtClean="0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2.5.2024.</a:t>
                      </a:r>
                      <a:endParaRPr dirty="0"/>
                    </a:p>
                  </a:txBody>
                  <a:tcPr marL="71775" marR="71775" marT="35900" marB="35900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hr-HR" sz="1400" b="0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Naknadna prijava </a:t>
                      </a:r>
                      <a:r>
                        <a:rPr lang="hr-HR" sz="1400" b="0">
                          <a:solidFill>
                            <a:srgbClr val="FF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samo iz opravdanih razloga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hr-HR" sz="1400" b="0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Promjena prijavljenih ispita </a:t>
                      </a:r>
                      <a:r>
                        <a:rPr lang="hr-HR" sz="1400" b="0">
                          <a:solidFill>
                            <a:srgbClr val="FF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samo iz opravdanih razloga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hr-HR" sz="1400" b="0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Odjava prijavljenih ispita</a:t>
                      </a:r>
                      <a:endParaRPr/>
                    </a:p>
                  </a:txBody>
                  <a:tcPr marL="71775" marR="71775" marT="35900" marB="35900"/>
                </a:tc>
              </a:tr>
              <a:tr h="384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1" dirty="0" smtClean="0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1.12.2023</a:t>
                      </a:r>
                      <a:endParaRPr lang="hr-HR" dirty="0"/>
                    </a:p>
                  </a:txBody>
                  <a:tcPr marL="71775" marR="71775" marT="35900" marB="35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1" smtClean="0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3.6.2024.</a:t>
                      </a:r>
                      <a:endParaRPr lang="hr-HR" dirty="0"/>
                    </a:p>
                  </a:txBody>
                  <a:tcPr marL="71775" marR="71775" marT="35900" marB="35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0" dirty="0" smtClean="0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Verifikacija osobnih podataka i ocjena</a:t>
                      </a:r>
                      <a:endParaRPr lang="hr-HR" dirty="0"/>
                    </a:p>
                  </a:txBody>
                  <a:tcPr marL="71775" marR="71775" marT="35900" marB="359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73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28" descr="Slide 1 - 1_Dr_avna_matura_2018_2019.pdf - Mozilla Firefox"/>
          <p:cNvPicPr preferRelativeResize="0"/>
          <p:nvPr/>
        </p:nvPicPr>
        <p:blipFill rotWithShape="1">
          <a:blip r:embed="rId4">
            <a:alphaModFix/>
          </a:blip>
          <a:srcRect l="19747" t="17381" r="20538" b="5909"/>
          <a:stretch/>
        </p:blipFill>
        <p:spPr>
          <a:xfrm>
            <a:off x="3217408" y="979487"/>
            <a:ext cx="7029869" cy="489902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65" name="Google Shape;365;p28"/>
          <p:cNvSpPr txBox="1"/>
          <p:nvPr/>
        </p:nvSpPr>
        <p:spPr>
          <a:xfrm>
            <a:off x="3437681" y="4502552"/>
            <a:ext cx="1921398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8"/>
          <p:cNvSpPr txBox="1"/>
          <p:nvPr/>
        </p:nvSpPr>
        <p:spPr>
          <a:xfrm>
            <a:off x="3541853" y="4537276"/>
            <a:ext cx="17593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1" dirty="0" smtClean="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2023</a:t>
            </a:r>
            <a:r>
              <a:rPr lang="hr-HR" sz="1800" b="1" smtClean="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./2024.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3" y="248139"/>
            <a:ext cx="12188272" cy="636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0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691792" y="203665"/>
            <a:ext cx="9155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u="sng" dirty="0">
                <a:solidFill>
                  <a:schemeClr val="accent2"/>
                </a:solidFill>
              </a:rPr>
              <a:t>http://gimnazija-mmesic-sb.skole.hr/drzavna_matura</a:t>
            </a:r>
            <a:endParaRPr lang="hr-HR" sz="28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430" y="726885"/>
            <a:ext cx="8448431" cy="600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1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30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17780" dir="5400000" algn="t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12" y="1636651"/>
            <a:ext cx="11230465" cy="358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9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2539"/>
            <a:ext cx="12183042" cy="453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7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7355"/>
            <a:ext cx="12160021" cy="444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1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32"/>
          <p:cNvSpPr txBox="1"/>
          <p:nvPr/>
        </p:nvSpPr>
        <p:spPr>
          <a:xfrm>
            <a:off x="643468" y="643467"/>
            <a:ext cx="4804064" cy="557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PROBNI ISPITI DRŽAVNE </a:t>
            </a:r>
            <a:r>
              <a:rPr lang="hr-HR" sz="3800" b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MATURE ???</a:t>
            </a:r>
            <a:endParaRPr/>
          </a:p>
        </p:txBody>
      </p:sp>
      <p:sp>
        <p:nvSpPr>
          <p:cNvPr id="393" name="Google Shape;393;p32"/>
          <p:cNvSpPr/>
          <p:nvPr/>
        </p:nvSpPr>
        <p:spPr>
          <a:xfrm rot="2700000">
            <a:off x="-415188" y="-231223"/>
            <a:ext cx="1409491" cy="1876653"/>
          </a:xfrm>
          <a:custGeom>
            <a:avLst/>
            <a:gdLst/>
            <a:ahLst/>
            <a:cxnLst/>
            <a:rect l="l" t="t" r="r" b="b"/>
            <a:pathLst>
              <a:path w="1409491" h="1876653" extrusionOk="0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32"/>
          <p:cNvSpPr/>
          <p:nvPr/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32"/>
          <p:cNvSpPr txBox="1"/>
          <p:nvPr/>
        </p:nvSpPr>
        <p:spPr>
          <a:xfrm>
            <a:off x="5812972" y="643467"/>
            <a:ext cx="5735560" cy="557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Nacionalni centar će ispite objaviti na svojoj mrežnoj stranici </a:t>
            </a:r>
            <a:r>
              <a:rPr lang="hr-HR" sz="25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1. veljače 2023. godine, a rješenja ispita 1. ožujka 2023. godine</a:t>
            </a:r>
            <a:r>
              <a:rPr lang="hr-H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kako bi maturanti mogli sami provjeriti u kojoj su ih mjeri uspješno riješili.</a:t>
            </a:r>
            <a:endParaRPr/>
          </a:p>
          <a:p>
            <a:pPr marL="0" marR="0" lvl="0" indent="158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hr-H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lspiti će biti u PDF formatu koje će maturanti, ako žele, moći isprintati ili rješavati čitajući s ekrana, računala ili mobitela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32"/>
          <p:cNvSpPr/>
          <p:nvPr/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32"/>
          <p:cNvSpPr/>
          <p:nvPr/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33"/>
          <p:cNvPicPr preferRelativeResize="0"/>
          <p:nvPr/>
        </p:nvPicPr>
        <p:blipFill rotWithShape="1">
          <a:blip r:embed="rId3">
            <a:alphaModFix/>
          </a:blip>
          <a:srcRect t="4491" r="34345" b="5825"/>
          <a:stretch/>
        </p:blipFill>
        <p:spPr>
          <a:xfrm>
            <a:off x="3351238" y="1090135"/>
            <a:ext cx="6935372" cy="532646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29803"/>
              </a:srgbClr>
            </a:outerShdw>
          </a:effectLst>
        </p:spPr>
      </p:pic>
      <p:sp>
        <p:nvSpPr>
          <p:cNvPr id="403" name="Google Shape;403;p33"/>
          <p:cNvSpPr txBox="1"/>
          <p:nvPr/>
        </p:nvSpPr>
        <p:spPr>
          <a:xfrm>
            <a:off x="8679766" y="5359791"/>
            <a:ext cx="2461846" cy="1603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33"/>
          <p:cNvSpPr txBox="1"/>
          <p:nvPr/>
        </p:nvSpPr>
        <p:spPr>
          <a:xfrm>
            <a:off x="2046514" y="159657"/>
            <a:ext cx="971005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Na stranici Gimnazije Matija Mesić nalazi se link na video uradak s uputama za učenike: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u="sng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Upute za prijavu ispita državne mature i prijavu na studije - YouTube</a:t>
            </a:r>
            <a:endParaRPr sz="2400" b="1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8c89a9f6a7_0_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g18c89a9f6a7_0_4"/>
          <p:cNvSpPr txBox="1"/>
          <p:nvPr/>
        </p:nvSpPr>
        <p:spPr>
          <a:xfrm>
            <a:off x="643468" y="643467"/>
            <a:ext cx="4804200" cy="55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PLAĆANJE ISPITA DRŽAVNE MATURE</a:t>
            </a:r>
            <a:endParaRPr/>
          </a:p>
        </p:txBody>
      </p:sp>
      <p:sp>
        <p:nvSpPr>
          <p:cNvPr id="412" name="Google Shape;412;g18c89a9f6a7_0_4"/>
          <p:cNvSpPr/>
          <p:nvPr/>
        </p:nvSpPr>
        <p:spPr>
          <a:xfrm rot="2700000">
            <a:off x="-415672" y="-231099"/>
            <a:ext cx="1410275" cy="1877697"/>
          </a:xfrm>
          <a:custGeom>
            <a:avLst/>
            <a:gdLst/>
            <a:ahLst/>
            <a:cxnLst/>
            <a:rect l="l" t="t" r="r" b="b"/>
            <a:pathLst>
              <a:path w="1409491" h="1876653" extrusionOk="0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g18c89a9f6a7_0_4"/>
          <p:cNvSpPr/>
          <p:nvPr/>
        </p:nvSpPr>
        <p:spPr>
          <a:xfrm rot="2700000">
            <a:off x="301183" y="1282830"/>
            <a:ext cx="485782" cy="485782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g18c89a9f6a7_0_4"/>
          <p:cNvSpPr txBox="1"/>
          <p:nvPr/>
        </p:nvSpPr>
        <p:spPr>
          <a:xfrm>
            <a:off x="5812972" y="643467"/>
            <a:ext cx="5735700" cy="55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31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hr-H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500">
                <a:solidFill>
                  <a:srgbClr val="202024"/>
                </a:solidFill>
                <a:highlight>
                  <a:srgbClr val="FFFFFF"/>
                </a:highlight>
              </a:rPr>
              <a:t>Učenici gimnazija i strukovnih škola preuzimaju svjedodžbe/potvrde u svojim školama prema rasporedu koji je odredila škola (ljetni i jesenski rok).</a:t>
            </a:r>
            <a:r>
              <a:rPr lang="hr-HR" sz="1500" b="1">
                <a:solidFill>
                  <a:srgbClr val="202024"/>
                </a:solidFill>
                <a:highlight>
                  <a:srgbClr val="FFFFFF"/>
                </a:highlight>
              </a:rPr>
              <a:t> Učenici koji neopravdano izostanu s ispita </a:t>
            </a:r>
            <a:r>
              <a:rPr lang="hr-HR" sz="1500">
                <a:solidFill>
                  <a:srgbClr val="202024"/>
                </a:solidFill>
                <a:highlight>
                  <a:srgbClr val="FFFFFF"/>
                </a:highlight>
              </a:rPr>
              <a:t>dužni su uplatiti ispit s kojega su izostali kako bi im se ispisale svjedodžbe/potvrde. </a:t>
            </a:r>
            <a:endParaRPr sz="1500">
              <a:solidFill>
                <a:srgbClr val="202024"/>
              </a:solidFill>
              <a:highlight>
                <a:srgbClr val="FFFFFF"/>
              </a:highlight>
            </a:endParaRPr>
          </a:p>
          <a:p>
            <a:pPr marL="0" marR="0" lvl="0" indent="31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hr-HR" sz="1500">
                <a:solidFill>
                  <a:srgbClr val="202024"/>
                </a:solidFill>
                <a:highlight>
                  <a:srgbClr val="FFFFFF"/>
                </a:highlight>
              </a:rPr>
              <a:t>Zaduženje i podatci za uplatu vidljivi su na stranici učenika na poveznici </a:t>
            </a:r>
            <a:r>
              <a:rPr lang="hr-HR" sz="1500" i="1">
                <a:solidFill>
                  <a:srgbClr val="202024"/>
                </a:solidFill>
                <a:highlight>
                  <a:srgbClr val="FFFFFF"/>
                </a:highlight>
              </a:rPr>
              <a:t>Moji podatci/Zaduženja i uplate.</a:t>
            </a:r>
            <a:r>
              <a:rPr lang="hr-HR" sz="1500">
                <a:solidFill>
                  <a:srgbClr val="202024"/>
                </a:solidFill>
                <a:highlight>
                  <a:srgbClr val="FFFFFF"/>
                </a:highlight>
              </a:rPr>
              <a:t> Ispit/ispite je potrebno što prije platiti i skeniranu uplatnicu poslati na e-adresu </a:t>
            </a:r>
            <a:r>
              <a:rPr lang="hr-HR" sz="1500">
                <a:solidFill>
                  <a:srgbClr val="2E5DAC"/>
                </a:solidFill>
                <a:highlight>
                  <a:srgbClr val="FFFFFF"/>
                </a:highlight>
              </a:rPr>
              <a:t>uplata.dm@ncvvo.hr</a:t>
            </a:r>
            <a:r>
              <a:rPr lang="hr-HR" sz="1500">
                <a:solidFill>
                  <a:srgbClr val="202024"/>
                </a:solidFill>
                <a:highlight>
                  <a:srgbClr val="FFFFFF"/>
                </a:highlight>
              </a:rPr>
              <a:t>. </a:t>
            </a:r>
            <a:r>
              <a:rPr lang="hr-HR" sz="1500">
                <a:solidFill>
                  <a:srgbClr val="FF0000"/>
                </a:solidFill>
                <a:highlight>
                  <a:srgbClr val="FFFFFF"/>
                </a:highlight>
              </a:rPr>
              <a:t>Svjedodžba/potvrda se ne može ispisati niti preuzeti sve dok se ne izvrši uplata.</a:t>
            </a:r>
            <a:endParaRPr sz="1500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marL="0" marR="0" lvl="0" indent="31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hr-HR" sz="1500">
                <a:solidFill>
                  <a:srgbClr val="202024"/>
                </a:solidFill>
                <a:highlight>
                  <a:srgbClr val="FFFFFF"/>
                </a:highlight>
              </a:rPr>
              <a:t>Redovni učenici koji na ljetnome roku nisu ostvarili pozitivan rezultat jednog ili više ispita državne mature, imaju mogućnost </a:t>
            </a:r>
            <a:r>
              <a:rPr lang="hr-HR" sz="1500" b="1">
                <a:solidFill>
                  <a:srgbClr val="202024"/>
                </a:solidFill>
                <a:highlight>
                  <a:srgbClr val="FFFFFF"/>
                </a:highlight>
              </a:rPr>
              <a:t>besplatnoga</a:t>
            </a:r>
            <a:r>
              <a:rPr lang="hr-HR" sz="1500">
                <a:solidFill>
                  <a:srgbClr val="202024"/>
                </a:solidFill>
                <a:highlight>
                  <a:srgbClr val="FFFFFF"/>
                </a:highlight>
              </a:rPr>
              <a:t> polaganja ispita državne mature na jesenskom roku.</a:t>
            </a:r>
            <a:endParaRPr sz="1500">
              <a:solidFill>
                <a:srgbClr val="202024"/>
              </a:solidFill>
              <a:highlight>
                <a:srgbClr val="FFFFFF"/>
              </a:highlight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202024"/>
              </a:solidFill>
              <a:highlight>
                <a:srgbClr val="FFFFFF"/>
              </a:highlight>
            </a:endParaRPr>
          </a:p>
          <a:p>
            <a:pPr marL="0" marR="0" lvl="0" indent="31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024"/>
              </a:buClr>
              <a:buSzPts val="1500"/>
              <a:buChar char="•"/>
            </a:pPr>
            <a:r>
              <a:rPr lang="hr-HR" sz="1500">
                <a:solidFill>
                  <a:srgbClr val="202024"/>
                </a:solidFill>
                <a:highlight>
                  <a:srgbClr val="FFFFFF"/>
                </a:highlight>
              </a:rPr>
              <a:t>Učenici koji radi ostvarivanja boljeg rezultata na ispitu ponovo prijavljuju već položene ispite u istoj ili sljedećoj kalendarskog godini, </a:t>
            </a:r>
            <a:r>
              <a:rPr lang="hr-HR" sz="1500" b="1">
                <a:solidFill>
                  <a:srgbClr val="202024"/>
                </a:solidFill>
                <a:highlight>
                  <a:srgbClr val="FFFFFF"/>
                </a:highlight>
              </a:rPr>
              <a:t>obveznici su plaćanja</a:t>
            </a:r>
            <a:r>
              <a:rPr lang="hr-HR" sz="1500">
                <a:solidFill>
                  <a:srgbClr val="202024"/>
                </a:solidFill>
                <a:highlight>
                  <a:srgbClr val="FFFFFF"/>
                </a:highlight>
              </a:rPr>
              <a:t> za novo polaganje ispita. Zaduženje će ti biti vidljivo na poveznici </a:t>
            </a:r>
            <a:r>
              <a:rPr lang="hr-HR" sz="1500" i="1">
                <a:solidFill>
                  <a:srgbClr val="202024"/>
                </a:solidFill>
                <a:highlight>
                  <a:srgbClr val="FFFFFF"/>
                </a:highlight>
              </a:rPr>
              <a:t>Moji podatci – Zaduženja i uplate</a:t>
            </a:r>
            <a:r>
              <a:rPr lang="hr-HR" sz="1500">
                <a:solidFill>
                  <a:srgbClr val="202024"/>
                </a:solidFill>
                <a:highlight>
                  <a:srgbClr val="FFFFFF"/>
                </a:highlight>
              </a:rPr>
              <a:t>.</a:t>
            </a:r>
            <a:endParaRPr sz="1500">
              <a:solidFill>
                <a:srgbClr val="202024"/>
              </a:solidFill>
              <a:highlight>
                <a:srgbClr val="FFFFFF"/>
              </a:highlight>
            </a:endParaRPr>
          </a:p>
        </p:txBody>
      </p:sp>
      <p:sp>
        <p:nvSpPr>
          <p:cNvPr id="415" name="Google Shape;415;g18c89a9f6a7_0_4"/>
          <p:cNvSpPr/>
          <p:nvPr/>
        </p:nvSpPr>
        <p:spPr>
          <a:xfrm rot="2700000">
            <a:off x="8809467" y="6033653"/>
            <a:ext cx="645306" cy="645306"/>
          </a:xfrm>
          <a:prstGeom prst="rect">
            <a:avLst/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g18c89a9f6a7_0_4"/>
          <p:cNvSpPr/>
          <p:nvPr/>
        </p:nvSpPr>
        <p:spPr>
          <a:xfrm>
            <a:off x="8603444" y="5721108"/>
            <a:ext cx="2262000" cy="1137000"/>
          </a:xfrm>
          <a:prstGeom prst="triangle">
            <a:avLst>
              <a:gd name="adj" fmla="val 50000"/>
            </a:avLst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4"/>
          <p:cNvSpPr txBox="1">
            <a:spLocks noGrp="1"/>
          </p:cNvSpPr>
          <p:nvPr>
            <p:ph type="title"/>
          </p:nvPr>
        </p:nvSpPr>
        <p:spPr>
          <a:xfrm>
            <a:off x="1484310" y="353028"/>
            <a:ext cx="10018713" cy="78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hr-HR" b="1">
                <a:solidFill>
                  <a:srgbClr val="002060"/>
                </a:solidFill>
              </a:rPr>
              <a:t>KONTAKTI</a:t>
            </a:r>
            <a:endParaRPr/>
          </a:p>
        </p:txBody>
      </p:sp>
      <p:sp>
        <p:nvSpPr>
          <p:cNvPr id="422" name="Google Shape;422;p34"/>
          <p:cNvSpPr txBox="1">
            <a:spLocks noGrp="1"/>
          </p:cNvSpPr>
          <p:nvPr>
            <p:ph type="body" idx="1"/>
          </p:nvPr>
        </p:nvSpPr>
        <p:spPr>
          <a:xfrm>
            <a:off x="1484310" y="1137213"/>
            <a:ext cx="10018713" cy="50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</a:pPr>
            <a:r>
              <a:rPr lang="hr-HR" b="1" u="sng" dirty="0">
                <a:solidFill>
                  <a:srgbClr val="002060"/>
                </a:solidFill>
              </a:rPr>
              <a:t>Web stranice: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 b="1" u="sng" dirty="0">
                <a:solidFill>
                  <a:schemeClr val="hlink"/>
                </a:solidFill>
                <a:hlinkClick r:id="rId3"/>
              </a:rPr>
              <a:t>www.postani-student.hr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 b="1" u="sng" dirty="0">
                <a:solidFill>
                  <a:schemeClr val="hlink"/>
                </a:solidFill>
                <a:hlinkClick r:id="rId4"/>
              </a:rPr>
              <a:t>www.ncvvo.hr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 b="1" u="sng" dirty="0">
                <a:solidFill>
                  <a:schemeClr val="hlink"/>
                </a:solidFill>
                <a:hlinkClick r:id="rId5"/>
              </a:rPr>
              <a:t>www.studij.hr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</a:pPr>
            <a:r>
              <a:rPr lang="hr-HR" b="1" u="sng" dirty="0">
                <a:solidFill>
                  <a:srgbClr val="002060"/>
                </a:solidFill>
              </a:rPr>
              <a:t>Služba za podršku (info centar):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hr-HR" b="1" dirty="0">
                <a:solidFill>
                  <a:srgbClr val="002060"/>
                </a:solidFill>
              </a:rPr>
              <a:t>e-pošta:</a:t>
            </a:r>
            <a:r>
              <a:rPr lang="hr-HR" b="1" dirty="0"/>
              <a:t> </a:t>
            </a:r>
            <a:r>
              <a:rPr lang="hr-HR" b="1" u="sng" dirty="0">
                <a:solidFill>
                  <a:schemeClr val="hlink"/>
                </a:solidFill>
                <a:hlinkClick r:id="rId6"/>
              </a:rPr>
              <a:t>info.centar@ncvvo.hr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 b="1" dirty="0"/>
              <a:t> </a:t>
            </a:r>
            <a:r>
              <a:rPr lang="hr-HR" b="1" u="sng" dirty="0">
                <a:solidFill>
                  <a:srgbClr val="002060"/>
                </a:solidFill>
              </a:rPr>
              <a:t>01-4501-899</a:t>
            </a:r>
            <a:r>
              <a:rPr lang="hr-HR" b="1" dirty="0">
                <a:solidFill>
                  <a:srgbClr val="002060"/>
                </a:solidFill>
              </a:rPr>
              <a:t> za pitanja o prijavama i polaganju ispita DM 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hr-HR" b="1" u="sng" dirty="0">
                <a:solidFill>
                  <a:srgbClr val="002060"/>
                </a:solidFill>
              </a:rPr>
              <a:t>01-6274-844</a:t>
            </a:r>
            <a:r>
              <a:rPr lang="hr-HR" b="1" dirty="0">
                <a:solidFill>
                  <a:srgbClr val="002060"/>
                </a:solidFill>
              </a:rPr>
              <a:t> za pitanja o prijavama i upisima na studijske programe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</a:pPr>
            <a:r>
              <a:rPr lang="hr-HR" b="1" u="sng" dirty="0">
                <a:solidFill>
                  <a:srgbClr val="002060"/>
                </a:solidFill>
              </a:rPr>
              <a:t>E-mail </a:t>
            </a:r>
            <a:r>
              <a:rPr lang="hr-HR" b="1" u="sng" dirty="0" smtClean="0">
                <a:solidFill>
                  <a:srgbClr val="002060"/>
                </a:solidFill>
              </a:rPr>
              <a:t>koordinatora</a:t>
            </a:r>
            <a:r>
              <a:rPr lang="hr-HR" dirty="0" smtClean="0"/>
              <a:t>: </a:t>
            </a:r>
            <a:r>
              <a:rPr lang="hr-HR" b="1" u="sng" dirty="0" smtClean="0">
                <a:solidFill>
                  <a:schemeClr val="accent1"/>
                </a:solidFill>
              </a:rPr>
              <a:t>franjosb0@gmail.com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84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8c89a9f6a7_0_4"/>
          <p:cNvSpPr txBox="1"/>
          <p:nvPr/>
        </p:nvSpPr>
        <p:spPr>
          <a:xfrm>
            <a:off x="1961157" y="442299"/>
            <a:ext cx="7627264" cy="55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hr-HR" sz="3800" b="1" dirty="0" smtClean="0">
                <a:latin typeface="Calibri"/>
                <a:ea typeface="Calibri"/>
                <a:cs typeface="Calibri"/>
                <a:sym typeface="Calibri"/>
              </a:rPr>
              <a:t>PRVA PRIJAVA U SUSTAV</a:t>
            </a:r>
            <a:endParaRPr dirty="0"/>
          </a:p>
        </p:txBody>
      </p:sp>
      <p:sp>
        <p:nvSpPr>
          <p:cNvPr id="412" name="Google Shape;412;g18c89a9f6a7_0_4"/>
          <p:cNvSpPr/>
          <p:nvPr/>
        </p:nvSpPr>
        <p:spPr>
          <a:xfrm rot="2700000">
            <a:off x="-415672" y="-231099"/>
            <a:ext cx="1410275" cy="1877697"/>
          </a:xfrm>
          <a:custGeom>
            <a:avLst/>
            <a:gdLst/>
            <a:ahLst/>
            <a:cxnLst/>
            <a:rect l="l" t="t" r="r" b="b"/>
            <a:pathLst>
              <a:path w="1409491" h="1876653" extrusionOk="0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g18c89a9f6a7_0_4"/>
          <p:cNvSpPr/>
          <p:nvPr/>
        </p:nvSpPr>
        <p:spPr>
          <a:xfrm rot="2700000">
            <a:off x="301183" y="1282830"/>
            <a:ext cx="485782" cy="485782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g18c89a9f6a7_0_4"/>
          <p:cNvSpPr/>
          <p:nvPr/>
        </p:nvSpPr>
        <p:spPr>
          <a:xfrm rot="2700000">
            <a:off x="8809467" y="6033653"/>
            <a:ext cx="645306" cy="645306"/>
          </a:xfrm>
          <a:prstGeom prst="rect">
            <a:avLst/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g18c89a9f6a7_0_4"/>
          <p:cNvSpPr/>
          <p:nvPr/>
        </p:nvSpPr>
        <p:spPr>
          <a:xfrm>
            <a:off x="8603444" y="5721108"/>
            <a:ext cx="2262000" cy="1137000"/>
          </a:xfrm>
          <a:prstGeom prst="triangle">
            <a:avLst>
              <a:gd name="adj" fmla="val 50000"/>
            </a:avLst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96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8c89a9f6a7_0_4"/>
          <p:cNvSpPr/>
          <p:nvPr/>
        </p:nvSpPr>
        <p:spPr>
          <a:xfrm>
            <a:off x="0" y="188976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g18c89a9f6a7_0_4"/>
          <p:cNvSpPr txBox="1"/>
          <p:nvPr/>
        </p:nvSpPr>
        <p:spPr>
          <a:xfrm>
            <a:off x="680044" y="664045"/>
            <a:ext cx="4804200" cy="234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algn="ctr">
              <a:lnSpc>
                <a:spcPct val="90000"/>
              </a:lnSpc>
            </a:pPr>
            <a:endParaRPr dirty="0"/>
          </a:p>
        </p:txBody>
      </p:sp>
      <p:sp>
        <p:nvSpPr>
          <p:cNvPr id="412" name="Google Shape;412;g18c89a9f6a7_0_4"/>
          <p:cNvSpPr/>
          <p:nvPr/>
        </p:nvSpPr>
        <p:spPr>
          <a:xfrm rot="2700000">
            <a:off x="-415672" y="-231099"/>
            <a:ext cx="1410275" cy="1877697"/>
          </a:xfrm>
          <a:custGeom>
            <a:avLst/>
            <a:gdLst/>
            <a:ahLst/>
            <a:cxnLst/>
            <a:rect l="l" t="t" r="r" b="b"/>
            <a:pathLst>
              <a:path w="1409491" h="1876653" extrusionOk="0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g18c89a9f6a7_0_4"/>
          <p:cNvSpPr/>
          <p:nvPr/>
        </p:nvSpPr>
        <p:spPr>
          <a:xfrm rot="2700000">
            <a:off x="301183" y="1282830"/>
            <a:ext cx="485782" cy="485782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g18c89a9f6a7_0_4"/>
          <p:cNvSpPr/>
          <p:nvPr/>
        </p:nvSpPr>
        <p:spPr>
          <a:xfrm rot="2700000">
            <a:off x="8809467" y="6033653"/>
            <a:ext cx="645306" cy="645306"/>
          </a:xfrm>
          <a:prstGeom prst="rect">
            <a:avLst/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g18c89a9f6a7_0_4"/>
          <p:cNvSpPr/>
          <p:nvPr/>
        </p:nvSpPr>
        <p:spPr>
          <a:xfrm>
            <a:off x="8603444" y="5721108"/>
            <a:ext cx="2262000" cy="1137000"/>
          </a:xfrm>
          <a:prstGeom prst="triangle">
            <a:avLst>
              <a:gd name="adj" fmla="val 50000"/>
            </a:avLst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l="27872" t="12568" r="32328" b="6920"/>
          <a:stretch/>
        </p:blipFill>
        <p:spPr>
          <a:xfrm>
            <a:off x="1991666" y="340162"/>
            <a:ext cx="4620538" cy="525773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350532" y="355265"/>
            <a:ext cx="1520940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 smtClean="0"/>
              <a:t>1. </a:t>
            </a:r>
            <a:r>
              <a:rPr lang="hr-HR" dirty="0" smtClean="0"/>
              <a:t>Na početnoj stranici u gornjem desnom kutu kliknete </a:t>
            </a:r>
            <a:r>
              <a:rPr lang="hr-HR" b="1" i="1" dirty="0" smtClean="0"/>
              <a:t>Prijava u sustav         </a:t>
            </a:r>
            <a:r>
              <a:rPr lang="hr-HR" b="1" i="1" dirty="0" smtClean="0">
                <a:sym typeface="Wingdings" panose="05000000000000000000" pitchFamily="2" charset="2"/>
              </a:rPr>
              <a:t> </a:t>
            </a:r>
            <a:endParaRPr lang="hr-HR" b="1" i="1" dirty="0"/>
          </a:p>
        </p:txBody>
      </p:sp>
      <p:sp>
        <p:nvSpPr>
          <p:cNvPr id="4" name="Strelica udesno 3"/>
          <p:cNvSpPr/>
          <p:nvPr/>
        </p:nvSpPr>
        <p:spPr>
          <a:xfrm>
            <a:off x="1991666" y="440189"/>
            <a:ext cx="532078" cy="15388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kstniOkvir 11"/>
          <p:cNvSpPr txBox="1"/>
          <p:nvPr/>
        </p:nvSpPr>
        <p:spPr>
          <a:xfrm>
            <a:off x="6243900" y="2238268"/>
            <a:ext cx="210546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 smtClean="0"/>
              <a:t>2</a:t>
            </a:r>
            <a:r>
              <a:rPr lang="hr-HR" dirty="0" smtClean="0"/>
              <a:t>. </a:t>
            </a:r>
            <a:r>
              <a:rPr lang="hr-HR" dirty="0" err="1" smtClean="0"/>
              <a:t>AAI@EduHr</a:t>
            </a:r>
            <a:r>
              <a:rPr lang="hr-HR" dirty="0" smtClean="0"/>
              <a:t> (CARNET) identitet</a:t>
            </a:r>
            <a:endParaRPr lang="hr-HR" dirty="0"/>
          </a:p>
        </p:txBody>
      </p:sp>
      <p:sp>
        <p:nvSpPr>
          <p:cNvPr id="6" name="Strelica ulijevo 5"/>
          <p:cNvSpPr/>
          <p:nvPr/>
        </p:nvSpPr>
        <p:spPr>
          <a:xfrm>
            <a:off x="5759150" y="2571994"/>
            <a:ext cx="406323" cy="1219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TekstniOkvir 14"/>
          <p:cNvSpPr txBox="1"/>
          <p:nvPr/>
        </p:nvSpPr>
        <p:spPr>
          <a:xfrm>
            <a:off x="6243900" y="2893279"/>
            <a:ext cx="2105468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/>
              <a:t>3</a:t>
            </a:r>
            <a:r>
              <a:rPr lang="hr-HR" dirty="0" smtClean="0"/>
              <a:t>. lozinka</a:t>
            </a:r>
            <a:endParaRPr lang="hr-HR" dirty="0"/>
          </a:p>
        </p:txBody>
      </p:sp>
      <p:sp>
        <p:nvSpPr>
          <p:cNvPr id="16" name="Strelica ulijevo 15"/>
          <p:cNvSpPr/>
          <p:nvPr/>
        </p:nvSpPr>
        <p:spPr>
          <a:xfrm>
            <a:off x="5720157" y="2986207"/>
            <a:ext cx="406323" cy="12192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Strelica ulijevo 16"/>
          <p:cNvSpPr/>
          <p:nvPr/>
        </p:nvSpPr>
        <p:spPr>
          <a:xfrm>
            <a:off x="5720157" y="3328526"/>
            <a:ext cx="406323" cy="12192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TekstniOkvir 18"/>
          <p:cNvSpPr txBox="1"/>
          <p:nvPr/>
        </p:nvSpPr>
        <p:spPr>
          <a:xfrm>
            <a:off x="6243900" y="3246531"/>
            <a:ext cx="2105468" cy="30777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 smtClean="0"/>
              <a:t>OSTAVITE PRAZNO!</a:t>
            </a:r>
            <a:endParaRPr lang="hr-HR" b="1" dirty="0"/>
          </a:p>
        </p:txBody>
      </p:sp>
      <p:sp>
        <p:nvSpPr>
          <p:cNvPr id="20" name="TekstniOkvir 19"/>
          <p:cNvSpPr txBox="1"/>
          <p:nvPr/>
        </p:nvSpPr>
        <p:spPr>
          <a:xfrm>
            <a:off x="380146" y="3387078"/>
            <a:ext cx="3223040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 smtClean="0"/>
              <a:t>4</a:t>
            </a:r>
            <a:r>
              <a:rPr lang="hr-HR" dirty="0" smtClean="0"/>
              <a:t>. Odaberite poveznicu </a:t>
            </a:r>
            <a:r>
              <a:rPr lang="hr-HR" i="1" dirty="0" smtClean="0"/>
              <a:t>Prijavi se</a:t>
            </a:r>
            <a:endParaRPr lang="hr-HR" i="1" dirty="0"/>
          </a:p>
        </p:txBody>
      </p:sp>
      <p:sp>
        <p:nvSpPr>
          <p:cNvPr id="21" name="Strelica udesno 20"/>
          <p:cNvSpPr/>
          <p:nvPr/>
        </p:nvSpPr>
        <p:spPr>
          <a:xfrm>
            <a:off x="3720606" y="3478108"/>
            <a:ext cx="379678" cy="1524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TekstniOkvir 22"/>
          <p:cNvSpPr txBox="1"/>
          <p:nvPr/>
        </p:nvSpPr>
        <p:spPr>
          <a:xfrm>
            <a:off x="133172" y="1822073"/>
            <a:ext cx="210546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Preporučuje se prijava u </a:t>
            </a:r>
            <a:r>
              <a:rPr lang="hr-HR" dirty="0"/>
              <a:t>pregledniku </a:t>
            </a:r>
            <a:r>
              <a:rPr lang="hr-HR" i="1" dirty="0" err="1"/>
              <a:t>Chrome</a:t>
            </a:r>
            <a:r>
              <a:rPr lang="hr-HR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848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765" y="538878"/>
            <a:ext cx="5870957" cy="5084505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7909170" y="2357855"/>
            <a:ext cx="3351865" cy="212365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200" b="1" dirty="0" smtClean="0">
                <a:solidFill>
                  <a:srgbClr val="FF0000"/>
                </a:solidFill>
              </a:rPr>
              <a:t>VAŽNO! </a:t>
            </a:r>
            <a:r>
              <a:rPr lang="hr-HR" sz="2200" b="1" dirty="0" smtClean="0"/>
              <a:t/>
            </a:r>
            <a:br>
              <a:rPr lang="hr-HR" sz="2200" b="1" dirty="0" smtClean="0"/>
            </a:br>
            <a:r>
              <a:rPr lang="hr-HR" sz="2200" b="1" dirty="0" smtClean="0"/>
              <a:t>Broj </a:t>
            </a:r>
            <a:r>
              <a:rPr lang="hr-HR" sz="2200" b="1" dirty="0"/>
              <a:t>mobitela treba biti upisan tako</a:t>
            </a:r>
          </a:p>
          <a:p>
            <a:pPr algn="ctr"/>
            <a:r>
              <a:rPr lang="hr-HR" sz="2200" b="1" dirty="0"/>
              <a:t>da je kao primjer označen crvenom </a:t>
            </a:r>
            <a:r>
              <a:rPr lang="hr-HR" sz="2200" b="1" dirty="0" smtClean="0"/>
              <a:t>bojom!</a:t>
            </a:r>
            <a:endParaRPr lang="hr-HR" sz="2200" b="1" dirty="0"/>
          </a:p>
        </p:txBody>
      </p:sp>
      <p:sp>
        <p:nvSpPr>
          <p:cNvPr id="6" name="TekstniOkvir 5"/>
          <p:cNvSpPr txBox="1"/>
          <p:nvPr/>
        </p:nvSpPr>
        <p:spPr>
          <a:xfrm>
            <a:off x="367748" y="1093304"/>
            <a:ext cx="2961860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Kada se učenik prvi put prijavi na stranicu </a:t>
            </a:r>
            <a:r>
              <a:rPr lang="hr-HR" dirty="0" smtClean="0">
                <a:hlinkClick r:id="rId4"/>
              </a:rPr>
              <a:t>www.postani-student.hr</a:t>
            </a:r>
            <a:r>
              <a:rPr lang="hr-HR" dirty="0" smtClean="0"/>
              <a:t>, treba </a:t>
            </a:r>
            <a:r>
              <a:rPr lang="hr-HR" dirty="0"/>
              <a:t>upisati ispravan broj svojega mobitela na koji želi SMS-om </a:t>
            </a:r>
            <a:r>
              <a:rPr lang="hr-HR" dirty="0" smtClean="0"/>
              <a:t>primiti PIN </a:t>
            </a:r>
            <a:r>
              <a:rPr lang="hr-HR" dirty="0"/>
              <a:t>i TAN.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278235" y="3422997"/>
            <a:ext cx="2961861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accent6"/>
                </a:solidFill>
              </a:rPr>
              <a:t>PIN</a:t>
            </a:r>
            <a:r>
              <a:rPr lang="hr-HR" dirty="0">
                <a:solidFill>
                  <a:schemeClr val="accent6"/>
                </a:solidFill>
              </a:rPr>
              <a:t> </a:t>
            </a:r>
            <a:r>
              <a:rPr lang="hr-HR" dirty="0"/>
              <a:t>je osobni identifikacijski broj koji služi za dodatnu zaštitu i privatnost </a:t>
            </a:r>
            <a:r>
              <a:rPr lang="hr-HR" dirty="0" smtClean="0"/>
              <a:t>podataka </a:t>
            </a:r>
            <a:r>
              <a:rPr lang="hr-HR" dirty="0"/>
              <a:t>svakoga učenika.</a:t>
            </a:r>
          </a:p>
          <a:p>
            <a:endParaRPr lang="hr-HR" dirty="0"/>
          </a:p>
          <a:p>
            <a:r>
              <a:rPr lang="hr-HR" b="1" dirty="0">
                <a:solidFill>
                  <a:schemeClr val="accent6"/>
                </a:solidFill>
              </a:rPr>
              <a:t>TAN</a:t>
            </a:r>
            <a:r>
              <a:rPr lang="hr-HR" dirty="0">
                <a:solidFill>
                  <a:schemeClr val="accent6"/>
                </a:solidFill>
              </a:rPr>
              <a:t> </a:t>
            </a:r>
            <a:r>
              <a:rPr lang="hr-HR" dirty="0"/>
              <a:t>je broj kojim učenik potvrđuje značajne radnje u sustavu.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8020818" y="631209"/>
            <a:ext cx="2961861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Učenici su pri prvoj prijavi u sustav dužni prihvatiti i TAN-om „potpisati” </a:t>
            </a:r>
            <a:r>
              <a:rPr lang="hr-HR" i="1" dirty="0" smtClean="0"/>
              <a:t>Opće uvjete </a:t>
            </a:r>
            <a:r>
              <a:rPr lang="hr-HR" i="1" dirty="0"/>
              <a:t>prijave ispita državne mature i studijskih programa. </a:t>
            </a:r>
          </a:p>
        </p:txBody>
      </p:sp>
    </p:spTree>
    <p:extLst>
      <p:ext uri="{BB962C8B-B14F-4D97-AF65-F5344CB8AC3E}">
        <p14:creationId xmlns:p14="http://schemas.microsoft.com/office/powerpoint/2010/main" val="181342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1484311" y="499730"/>
            <a:ext cx="10018713" cy="1339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r-HR" b="1">
                <a:solidFill>
                  <a:srgbClr val="FF0000"/>
                </a:solidFill>
              </a:rPr>
              <a:t>VAŽNO!</a:t>
            </a:r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body" idx="1"/>
          </p:nvPr>
        </p:nvSpPr>
        <p:spPr>
          <a:xfrm>
            <a:off x="1484310" y="2083981"/>
            <a:ext cx="10018713" cy="3707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None/>
            </a:pPr>
            <a:r>
              <a:rPr lang="hr-HR" sz="4000">
                <a:solidFill>
                  <a:srgbClr val="002060"/>
                </a:solidFill>
              </a:rPr>
              <a:t>Kontinuirano pratiti mrežnu stranicu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hr-HR" sz="4000" u="sng">
                <a:solidFill>
                  <a:schemeClr val="hlink"/>
                </a:solidFill>
                <a:hlinkClick r:id="rId3"/>
              </a:rPr>
              <a:t>www.postani-student.hr</a:t>
            </a:r>
            <a:endParaRPr sz="4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4000"/>
              <a:buNone/>
            </a:pPr>
            <a:r>
              <a:rPr lang="hr-HR" sz="4000">
                <a:solidFill>
                  <a:srgbClr val="002060"/>
                </a:solidFill>
              </a:rPr>
              <a:t>na kojoj će biti objavljeni uvjeti i kriteriji vrednovanja za upis na studijske programe kao i ostali ažurirani podatci, važne obavijesti i detaljne upute za rad sa sustavom.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496956" y="596348"/>
            <a:ext cx="1112188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>
                <a:solidFill>
                  <a:srgbClr val="FF0000"/>
                </a:solidFill>
              </a:rPr>
              <a:t>Ako učenik izgubi PIN ili TAN</a:t>
            </a:r>
            <a:r>
              <a:rPr lang="hr-HR" sz="2200" dirty="0"/>
              <a:t>, može zatražiti njihovo ponovno izdavanje </a:t>
            </a:r>
            <a:r>
              <a:rPr lang="hr-HR" sz="2200" dirty="0" smtClean="0"/>
              <a:t>slanjem </a:t>
            </a:r>
            <a:r>
              <a:rPr lang="hr-HR" sz="2200" dirty="0"/>
              <a:t>SMS-a sadržaja </a:t>
            </a:r>
            <a:r>
              <a:rPr lang="hr-HR" sz="2200" b="1" dirty="0"/>
              <a:t>OPET</a:t>
            </a:r>
            <a:r>
              <a:rPr lang="hr-HR" sz="2200" dirty="0"/>
              <a:t> na broj </a:t>
            </a:r>
            <a:r>
              <a:rPr lang="hr-HR" sz="2200" b="1" dirty="0"/>
              <a:t>666555</a:t>
            </a:r>
            <a:r>
              <a:rPr lang="hr-HR" sz="2200" dirty="0"/>
              <a:t> </a:t>
            </a:r>
            <a:r>
              <a:rPr lang="hr-HR" sz="2200" u="sng" dirty="0"/>
              <a:t>isključivo s broja mobitela koji je </a:t>
            </a:r>
            <a:r>
              <a:rPr lang="hr-HR" sz="2200" u="sng" dirty="0" smtClean="0"/>
              <a:t>pri prvoj </a:t>
            </a:r>
            <a:r>
              <a:rPr lang="hr-HR" sz="2200" u="sng" dirty="0"/>
              <a:t>prijavi upisao u sustav.</a:t>
            </a:r>
          </a:p>
          <a:p>
            <a:endParaRPr lang="hr-HR" sz="2200" dirty="0" smtClean="0"/>
          </a:p>
          <a:p>
            <a:r>
              <a:rPr lang="hr-HR" sz="2200" dirty="0" smtClean="0"/>
              <a:t>Ako </a:t>
            </a:r>
            <a:r>
              <a:rPr lang="hr-HR" sz="2200" dirty="0"/>
              <a:t>su korisnička oznaka ili lozinka izgubljene ili ako nakon više </a:t>
            </a:r>
            <a:r>
              <a:rPr lang="hr-HR" sz="2200" dirty="0" smtClean="0"/>
              <a:t>ponovljenih pokušaja </a:t>
            </a:r>
            <a:r>
              <a:rPr lang="hr-HR" sz="2200" dirty="0"/>
              <a:t>unosa podataka sustav javlja poruku o pogrešnim korisničkim </a:t>
            </a:r>
            <a:r>
              <a:rPr lang="hr-HR" sz="2200" dirty="0" smtClean="0"/>
              <a:t>podatcima</a:t>
            </a:r>
            <a:r>
              <a:rPr lang="hr-HR" sz="2200" dirty="0"/>
              <a:t>, učenik se treba obratiti administratoru školskoga imenika nakon čega </a:t>
            </a:r>
            <a:r>
              <a:rPr lang="hr-HR" sz="2200" dirty="0" smtClean="0"/>
              <a:t>će mu </a:t>
            </a:r>
            <a:r>
              <a:rPr lang="hr-HR" sz="2200" dirty="0"/>
              <a:t>biti dodijeljena nova korisnička oznaka i/ili lozinka.</a:t>
            </a:r>
          </a:p>
          <a:p>
            <a:endParaRPr lang="hr-HR" sz="2200" dirty="0" smtClean="0"/>
          </a:p>
          <a:p>
            <a:r>
              <a:rPr lang="hr-HR" sz="2200" b="1" dirty="0" smtClean="0">
                <a:solidFill>
                  <a:srgbClr val="FF0000"/>
                </a:solidFill>
              </a:rPr>
              <a:t>Ako </a:t>
            </a:r>
            <a:r>
              <a:rPr lang="hr-HR" sz="2200" b="1" dirty="0">
                <a:solidFill>
                  <a:srgbClr val="FF0000"/>
                </a:solidFill>
              </a:rPr>
              <a:t>učenik promijeni broj mobitela koji je upisao u sustav</a:t>
            </a:r>
            <a:r>
              <a:rPr lang="hr-HR" sz="2200" dirty="0"/>
              <a:t>, treba to javiti </a:t>
            </a:r>
            <a:r>
              <a:rPr lang="hr-HR" sz="2200" dirty="0" smtClean="0"/>
              <a:t>na broj </a:t>
            </a:r>
            <a:r>
              <a:rPr lang="hr-HR" sz="2200" dirty="0"/>
              <a:t>telefona 01 4501 899 ili prijaviti na e-adresu </a:t>
            </a:r>
            <a:r>
              <a:rPr lang="hr-HR" sz="2200" b="1" dirty="0" smtClean="0">
                <a:solidFill>
                  <a:schemeClr val="tx1"/>
                </a:solidFill>
              </a:rPr>
              <a:t>drzavna.matura@ncvvo.hr</a:t>
            </a:r>
            <a:r>
              <a:rPr lang="hr-HR" sz="2200" dirty="0" smtClean="0"/>
              <a:t> </a:t>
            </a:r>
            <a:r>
              <a:rPr lang="hr-HR" sz="2200" dirty="0"/>
              <a:t>i </a:t>
            </a:r>
            <a:r>
              <a:rPr lang="hr-HR" sz="2200" dirty="0" smtClean="0"/>
              <a:t>obvezno </a:t>
            </a:r>
            <a:r>
              <a:rPr lang="hr-HR" sz="2200" b="1" dirty="0" smtClean="0"/>
              <a:t>napisati </a:t>
            </a:r>
            <a:r>
              <a:rPr lang="hr-HR" sz="2200" b="1" dirty="0"/>
              <a:t>ime, prezime i OIB te novi broj mobitela.</a:t>
            </a:r>
          </a:p>
          <a:p>
            <a:endParaRPr lang="hr-HR" sz="2200" dirty="0" smtClean="0"/>
          </a:p>
          <a:p>
            <a:r>
              <a:rPr lang="hr-HR" sz="2200" dirty="0" smtClean="0"/>
              <a:t>Ako </a:t>
            </a:r>
            <a:r>
              <a:rPr lang="hr-HR" sz="2200" dirty="0"/>
              <a:t>učenik i dalje ima poteškoća s prijavom na stranicu www.postani-student.hr,</a:t>
            </a:r>
          </a:p>
          <a:p>
            <a:r>
              <a:rPr lang="hr-HR" sz="2200" dirty="0"/>
              <a:t>treba to javiti na broj telefona 01 4501 899 ili prijaviti problem na e-adresu </a:t>
            </a:r>
            <a:r>
              <a:rPr lang="hr-HR" sz="2200" b="1" dirty="0"/>
              <a:t>drzavna.matura@ncvvo.hr</a:t>
            </a:r>
          </a:p>
        </p:txBody>
      </p:sp>
    </p:spTree>
    <p:extLst>
      <p:ext uri="{BB962C8B-B14F-4D97-AF65-F5344CB8AC3E}">
        <p14:creationId xmlns:p14="http://schemas.microsoft.com/office/powerpoint/2010/main" val="48091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Provjera i potvrda osobnih podataka učenika</a:t>
            </a:r>
            <a:endParaRPr lang="hr-HR" b="1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9148" y="1825624"/>
            <a:ext cx="11214652" cy="4436027"/>
          </a:xfrm>
        </p:spPr>
        <p:txBody>
          <a:bodyPr>
            <a:normAutofit fontScale="70000" lnSpcReduction="20000"/>
          </a:bodyPr>
          <a:lstStyle/>
          <a:p>
            <a:r>
              <a:rPr lang="hr-HR" dirty="0" smtClean="0"/>
              <a:t>Nakon </a:t>
            </a:r>
            <a:r>
              <a:rPr lang="hr-HR" dirty="0"/>
              <a:t>uspješnoga pristupanja svojoj stranici </a:t>
            </a:r>
            <a:r>
              <a:rPr lang="hr-HR" dirty="0" smtClean="0"/>
              <a:t>trebate na </a:t>
            </a:r>
            <a:r>
              <a:rPr lang="hr-HR" dirty="0"/>
              <a:t>poveznici </a:t>
            </a:r>
            <a:r>
              <a:rPr lang="hr-HR" b="1" i="1" dirty="0"/>
              <a:t>Moje postavke </a:t>
            </a:r>
            <a:r>
              <a:rPr lang="hr-HR" dirty="0"/>
              <a:t>provjeriti ispravnost broja mobitela i adresu e-pošte, </a:t>
            </a:r>
            <a:r>
              <a:rPr lang="hr-HR" dirty="0" smtClean="0"/>
              <a:t>a na </a:t>
            </a:r>
            <a:r>
              <a:rPr lang="hr-HR" dirty="0"/>
              <a:t>poveznici </a:t>
            </a:r>
            <a:r>
              <a:rPr lang="hr-HR" b="1" i="1" dirty="0"/>
              <a:t>Moji podatci </a:t>
            </a:r>
            <a:r>
              <a:rPr lang="hr-HR" dirty="0"/>
              <a:t>provjeriti </a:t>
            </a:r>
            <a:r>
              <a:rPr lang="hr-HR" u="sng" dirty="0"/>
              <a:t>ispravnost osobnih </a:t>
            </a:r>
            <a:r>
              <a:rPr lang="hr-HR" u="sng" dirty="0" smtClean="0"/>
              <a:t>podataka</a:t>
            </a:r>
            <a:endParaRPr lang="hr-HR" dirty="0" smtClean="0"/>
          </a:p>
          <a:p>
            <a:r>
              <a:rPr lang="hr-HR" dirty="0">
                <a:solidFill>
                  <a:schemeClr val="tx1"/>
                </a:solidFill>
              </a:rPr>
              <a:t>Osobni podatci učenika sinkroniziraju se iz školske </a:t>
            </a:r>
            <a:r>
              <a:rPr lang="hr-HR" dirty="0" smtClean="0">
                <a:solidFill>
                  <a:schemeClr val="tx1"/>
                </a:solidFill>
              </a:rPr>
              <a:t>e-Matice</a:t>
            </a:r>
          </a:p>
          <a:p>
            <a:r>
              <a:rPr lang="hr-HR" dirty="0">
                <a:solidFill>
                  <a:schemeClr val="accent2"/>
                </a:solidFill>
              </a:rPr>
              <a:t>Ako neki od osobnih podataka nije ispravan, potrebno je od </a:t>
            </a:r>
            <a:r>
              <a:rPr lang="hr-HR" dirty="0" smtClean="0">
                <a:solidFill>
                  <a:schemeClr val="accent2"/>
                </a:solidFill>
              </a:rPr>
              <a:t>administratora školskoga </a:t>
            </a:r>
            <a:r>
              <a:rPr lang="hr-HR" dirty="0">
                <a:solidFill>
                  <a:schemeClr val="accent2"/>
                </a:solidFill>
              </a:rPr>
              <a:t>imenika zatražiti upis ispravka u školsku </a:t>
            </a:r>
            <a:r>
              <a:rPr lang="hr-HR" dirty="0" smtClean="0">
                <a:solidFill>
                  <a:schemeClr val="accent2"/>
                </a:solidFill>
              </a:rPr>
              <a:t>e-Maticu</a:t>
            </a:r>
          </a:p>
          <a:p>
            <a:r>
              <a:rPr lang="hr-HR" dirty="0"/>
              <a:t>Učenik ne smije potvrditi neispravne ili nepotpune osobne </a:t>
            </a:r>
            <a:r>
              <a:rPr lang="hr-HR" dirty="0" smtClean="0"/>
              <a:t>podatke</a:t>
            </a:r>
          </a:p>
          <a:p>
            <a:r>
              <a:rPr lang="hr-HR" dirty="0" smtClean="0"/>
              <a:t>Ispravak </a:t>
            </a:r>
            <a:r>
              <a:rPr lang="hr-HR" dirty="0"/>
              <a:t>koji je upisan u e-Maticu bit će vidljiv na stranici učenika na </a:t>
            </a:r>
            <a:r>
              <a:rPr lang="hr-HR" dirty="0" smtClean="0"/>
              <a:t>poveznici </a:t>
            </a:r>
            <a:r>
              <a:rPr lang="hr-HR" i="1" dirty="0"/>
              <a:t>Moji podatci </a:t>
            </a:r>
            <a:r>
              <a:rPr lang="hr-HR" dirty="0"/>
              <a:t>nakon sljedeće sinkronizacije nakon čega učenik može </a:t>
            </a:r>
            <a:r>
              <a:rPr lang="hr-HR" dirty="0" smtClean="0"/>
              <a:t>potvrditi osobne </a:t>
            </a:r>
            <a:r>
              <a:rPr lang="hr-HR" dirty="0"/>
              <a:t>podatke na svojoj stranici u </a:t>
            </a:r>
            <a:r>
              <a:rPr lang="hr-HR" dirty="0" smtClean="0"/>
              <a:t>sustavu</a:t>
            </a:r>
          </a:p>
          <a:p>
            <a:r>
              <a:rPr lang="hr-HR" dirty="0">
                <a:solidFill>
                  <a:schemeClr val="accent2"/>
                </a:solidFill>
              </a:rPr>
              <a:t>Nakon provjere i potvrde ispravnosti osobnih podataka učenik treba provjeriti ispravnost ocjena razreda koje je završio </a:t>
            </a:r>
          </a:p>
          <a:p>
            <a:r>
              <a:rPr lang="hr-HR" dirty="0"/>
              <a:t>Ocjene učenika sinkroniziraju se iz školske e-Matice.</a:t>
            </a:r>
          </a:p>
          <a:p>
            <a:r>
              <a:rPr lang="hr-HR" dirty="0">
                <a:solidFill>
                  <a:schemeClr val="accent2"/>
                </a:solidFill>
              </a:rPr>
              <a:t>Ako ocjena iz nekoga predmeta nije ispravna, tj. nije ista kao i ocjena koja je </a:t>
            </a:r>
            <a:r>
              <a:rPr lang="hr-HR" dirty="0" smtClean="0">
                <a:solidFill>
                  <a:schemeClr val="accent2"/>
                </a:solidFill>
              </a:rPr>
              <a:t>u svjedodžbi </a:t>
            </a:r>
            <a:r>
              <a:rPr lang="hr-HR" dirty="0">
                <a:solidFill>
                  <a:schemeClr val="accent2"/>
                </a:solidFill>
              </a:rPr>
              <a:t>koju je učenik dobio na kraju nastavne godine, potrebno je od razrednika ili administratora školskoga imenika zatražiti provjeru </a:t>
            </a:r>
            <a:r>
              <a:rPr lang="hr-HR" dirty="0" smtClean="0">
                <a:solidFill>
                  <a:schemeClr val="accent2"/>
                </a:solidFill>
              </a:rPr>
              <a:t>ocjene</a:t>
            </a:r>
            <a:endParaRPr lang="hr-H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6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Prijava ispita državne mature</a:t>
            </a:r>
            <a:endParaRPr lang="hr-HR" b="1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/>
              <a:t>na poveznici </a:t>
            </a:r>
            <a:r>
              <a:rPr lang="hr-HR" b="1" i="1" dirty="0"/>
              <a:t>Moj odabir </a:t>
            </a:r>
            <a:r>
              <a:rPr lang="hr-HR" dirty="0"/>
              <a:t>otvara se mogućnost </a:t>
            </a:r>
            <a:r>
              <a:rPr lang="hr-HR" dirty="0" smtClean="0"/>
              <a:t>prijave ispita DM</a:t>
            </a:r>
            <a:endParaRPr lang="hr-HR" dirty="0"/>
          </a:p>
          <a:p>
            <a:r>
              <a:rPr lang="hr-HR" dirty="0"/>
              <a:t>Do završetka prijave ispita državne mature učenici mogu </a:t>
            </a:r>
            <a:r>
              <a:rPr lang="hr-HR" u="sng" dirty="0"/>
              <a:t>sami brisati prijavljene ispite, prijaviti drugi ispit i promijeniti razinu prijavljenoga ispita.</a:t>
            </a:r>
          </a:p>
          <a:p>
            <a:r>
              <a:rPr lang="hr-HR" dirty="0"/>
              <a:t>Ispiti iz izbornih predmeta koji se prijavljuju su na višoj (A) </a:t>
            </a:r>
            <a:r>
              <a:rPr lang="hr-HR" dirty="0" smtClean="0"/>
              <a:t>razini</a:t>
            </a:r>
          </a:p>
          <a:p>
            <a:r>
              <a:rPr lang="hr-HR" dirty="0">
                <a:solidFill>
                  <a:srgbClr val="FF0000"/>
                </a:solidFill>
              </a:rPr>
              <a:t>Brisanjem određenoga studijskog programa ostaju prijavljene razine ispita </a:t>
            </a:r>
            <a:r>
              <a:rPr lang="hr-HR" dirty="0" smtClean="0">
                <a:solidFill>
                  <a:srgbClr val="FF0000"/>
                </a:solidFill>
              </a:rPr>
              <a:t>koje je </a:t>
            </a:r>
            <a:r>
              <a:rPr lang="hr-HR" dirty="0">
                <a:solidFill>
                  <a:srgbClr val="FF0000"/>
                </a:solidFill>
              </a:rPr>
              <a:t>taj studijski program zahtijevao kako bi bili zadovoljeni uvjeti za </a:t>
            </a:r>
            <a:r>
              <a:rPr lang="hr-HR" dirty="0" smtClean="0">
                <a:solidFill>
                  <a:srgbClr val="FF0000"/>
                </a:solidFill>
              </a:rPr>
              <a:t>rangiranje na </a:t>
            </a:r>
            <a:r>
              <a:rPr lang="hr-HR" dirty="0">
                <a:solidFill>
                  <a:srgbClr val="FF0000"/>
                </a:solidFill>
              </a:rPr>
              <a:t>prijavljeni studijski program.</a:t>
            </a:r>
          </a:p>
          <a:p>
            <a:r>
              <a:rPr lang="hr-HR" dirty="0">
                <a:solidFill>
                  <a:srgbClr val="FF0000"/>
                </a:solidFill>
              </a:rPr>
              <a:t>Ako učenik ne želi polagati automatski prijavljene ispite, mora ih </a:t>
            </a:r>
            <a:r>
              <a:rPr lang="hr-HR" dirty="0" smtClean="0">
                <a:solidFill>
                  <a:srgbClr val="FF0000"/>
                </a:solidFill>
              </a:rPr>
              <a:t>samostalno brisati </a:t>
            </a:r>
            <a:r>
              <a:rPr lang="hr-HR" dirty="0">
                <a:solidFill>
                  <a:srgbClr val="FF0000"/>
                </a:solidFill>
              </a:rPr>
              <a:t>na svojoj stranici u zadanome roku prijave ispita ili zatražiti </a:t>
            </a:r>
            <a:r>
              <a:rPr lang="hr-HR" dirty="0" smtClean="0">
                <a:solidFill>
                  <a:srgbClr val="FF0000"/>
                </a:solidFill>
              </a:rPr>
              <a:t>njihovu naknadnu </a:t>
            </a:r>
            <a:r>
              <a:rPr lang="hr-HR" dirty="0">
                <a:solidFill>
                  <a:srgbClr val="FF0000"/>
                </a:solidFill>
              </a:rPr>
              <a:t>odjavu u propisanome roku.</a:t>
            </a:r>
          </a:p>
          <a:p>
            <a:r>
              <a:rPr lang="hr-HR" dirty="0" smtClean="0"/>
              <a:t>Za </a:t>
            </a:r>
            <a:r>
              <a:rPr lang="hr-HR" dirty="0"/>
              <a:t>promjenu prijavljene razine ispita državne mature (iz više (A) u osnovnu (</a:t>
            </a:r>
            <a:r>
              <a:rPr lang="hr-HR" dirty="0" smtClean="0"/>
              <a:t>B) razinu </a:t>
            </a:r>
            <a:r>
              <a:rPr lang="hr-HR" dirty="0"/>
              <a:t>i obrnuto) potrebno je kliknuti na slovo koje označava razinu ispita.</a:t>
            </a:r>
          </a:p>
        </p:txBody>
      </p:sp>
    </p:spTree>
    <p:extLst>
      <p:ext uri="{BB962C8B-B14F-4D97-AF65-F5344CB8AC3E}">
        <p14:creationId xmlns:p14="http://schemas.microsoft.com/office/powerpoint/2010/main" val="153701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Još jednom…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Učenici imaju pravo na polaganje prijavljenih ispita </a:t>
            </a:r>
            <a:r>
              <a:rPr lang="hr-HR" b="1" dirty="0"/>
              <a:t>bez obveze plaćanja troškova </a:t>
            </a:r>
            <a:r>
              <a:rPr lang="hr-HR" dirty="0"/>
              <a:t>u kalendarskoj godini u kojoj završavaju završni razred </a:t>
            </a:r>
            <a:r>
              <a:rPr lang="hr-HR" dirty="0" smtClean="0"/>
              <a:t>srednjoškolskoga obrazovanja.</a:t>
            </a:r>
          </a:p>
          <a:p>
            <a:r>
              <a:rPr lang="hr-HR" dirty="0" smtClean="0"/>
              <a:t> </a:t>
            </a:r>
            <a:r>
              <a:rPr lang="hr-HR" b="1" dirty="0"/>
              <a:t>Ako učenik u jesenskome roku prijavi ispit koji je položio u ljetnome roku</a:t>
            </a:r>
            <a:r>
              <a:rPr lang="hr-HR" dirty="0"/>
              <a:t>, </a:t>
            </a:r>
            <a:r>
              <a:rPr lang="hr-HR" dirty="0">
                <a:solidFill>
                  <a:srgbClr val="FF0000"/>
                </a:solidFill>
              </a:rPr>
              <a:t>obvezan je platiti naknadu troškova ispita bez obzira na </a:t>
            </a:r>
            <a:r>
              <a:rPr lang="hr-HR" dirty="0" smtClean="0">
                <a:solidFill>
                  <a:srgbClr val="FF0000"/>
                </a:solidFill>
              </a:rPr>
              <a:t>razinu prijavljenoga </a:t>
            </a:r>
            <a:r>
              <a:rPr lang="hr-HR" dirty="0">
                <a:solidFill>
                  <a:srgbClr val="FF0000"/>
                </a:solidFill>
              </a:rPr>
              <a:t>ispita.</a:t>
            </a:r>
          </a:p>
          <a:p>
            <a:r>
              <a:rPr lang="hr-HR" dirty="0"/>
              <a:t>Zaduženje je učeniku vidljivo na poveznici </a:t>
            </a:r>
            <a:r>
              <a:rPr lang="hr-HR" i="1" dirty="0"/>
              <a:t>Moji podatci/Zaduženja i uplate</a:t>
            </a:r>
            <a:r>
              <a:rPr lang="hr-HR" dirty="0"/>
              <a:t> i </a:t>
            </a:r>
            <a:r>
              <a:rPr lang="hr-HR" dirty="0" smtClean="0"/>
              <a:t>na poveznici </a:t>
            </a:r>
            <a:r>
              <a:rPr lang="hr-HR" i="1" dirty="0"/>
              <a:t>Moj odabir </a:t>
            </a:r>
            <a:r>
              <a:rPr lang="hr-HR" dirty="0"/>
              <a:t>od trenutka prijave ispita pokraj svakoga prijavljenog ispita</a:t>
            </a:r>
          </a:p>
        </p:txBody>
      </p:sp>
    </p:spTree>
    <p:extLst>
      <p:ext uri="{BB962C8B-B14F-4D97-AF65-F5344CB8AC3E}">
        <p14:creationId xmlns:p14="http://schemas.microsoft.com/office/powerpoint/2010/main" val="395906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36983" y="2193373"/>
            <a:ext cx="10515600" cy="4351338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hr-HR" sz="3000" b="1" dirty="0" smtClean="0">
                <a:solidFill>
                  <a:srgbClr val="FF0000"/>
                </a:solidFill>
              </a:rPr>
              <a:t> </a:t>
            </a:r>
            <a:r>
              <a:rPr lang="hr-HR" sz="3000" b="1" dirty="0" smtClean="0">
                <a:solidFill>
                  <a:schemeClr val="tx1"/>
                </a:solidFill>
              </a:rPr>
              <a:t>Do </a:t>
            </a:r>
            <a:r>
              <a:rPr lang="hr-HR" sz="3000" b="1" dirty="0">
                <a:solidFill>
                  <a:schemeClr val="tx1"/>
                </a:solidFill>
              </a:rPr>
              <a:t>završetka prijave ispita državne </a:t>
            </a:r>
            <a:r>
              <a:rPr lang="hr-HR" sz="3000" b="1" dirty="0" smtClean="0">
                <a:solidFill>
                  <a:schemeClr val="tx1"/>
                </a:solidFill>
              </a:rPr>
              <a:t>mature (dakle, do 15.2.2024.) </a:t>
            </a:r>
            <a:r>
              <a:rPr lang="hr-HR" sz="3000" b="1" dirty="0">
                <a:solidFill>
                  <a:schemeClr val="tx1"/>
                </a:solidFill>
              </a:rPr>
              <a:t>učenici </a:t>
            </a:r>
            <a:r>
              <a:rPr lang="hr-HR" sz="3000" b="1" dirty="0">
                <a:solidFill>
                  <a:srgbClr val="FF0000"/>
                </a:solidFill>
              </a:rPr>
              <a:t>mogu sami </a:t>
            </a:r>
            <a:r>
              <a:rPr lang="hr-HR" sz="3000" b="1" dirty="0">
                <a:solidFill>
                  <a:schemeClr val="tx1"/>
                </a:solidFill>
              </a:rPr>
              <a:t>brisati prijavljene ispite, prijaviti drugi ispit i promijeniti razinu prijavljenoga ispita.</a:t>
            </a:r>
          </a:p>
        </p:txBody>
      </p:sp>
    </p:spTree>
    <p:extLst>
      <p:ext uri="{BB962C8B-B14F-4D97-AF65-F5344CB8AC3E}">
        <p14:creationId xmlns:p14="http://schemas.microsoft.com/office/powerpoint/2010/main" val="305648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ZAVRŠETAK </a:t>
            </a:r>
            <a:r>
              <a:rPr lang="hr-HR" dirty="0" smtClean="0"/>
              <a:t>PRIJAVA…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/>
              <a:t>P</a:t>
            </a:r>
            <a:r>
              <a:rPr lang="hr-HR" dirty="0" smtClean="0"/>
              <a:t>rijave </a:t>
            </a:r>
            <a:r>
              <a:rPr lang="hr-HR" dirty="0"/>
              <a:t>ispita </a:t>
            </a:r>
            <a:r>
              <a:rPr lang="hr-HR" dirty="0" smtClean="0"/>
              <a:t>DM završavaju </a:t>
            </a:r>
            <a:r>
              <a:rPr lang="hr-HR" dirty="0"/>
              <a:t>15. </a:t>
            </a:r>
            <a:r>
              <a:rPr lang="hr-HR" dirty="0" smtClean="0"/>
              <a:t>veljače 2024. </a:t>
            </a:r>
            <a:r>
              <a:rPr lang="hr-HR" dirty="0"/>
              <a:t>godine u 12.00 sati, ali i </a:t>
            </a:r>
            <a:r>
              <a:rPr lang="hr-HR" dirty="0" smtClean="0"/>
              <a:t>15</a:t>
            </a:r>
            <a:r>
              <a:rPr lang="hr-HR" dirty="0"/>
              <a:t>. veljače </a:t>
            </a:r>
            <a:r>
              <a:rPr lang="hr-HR" dirty="0" smtClean="0"/>
              <a:t>2024. </a:t>
            </a:r>
            <a:r>
              <a:rPr lang="hr-HR" dirty="0"/>
              <a:t>godine ne završava rok </a:t>
            </a:r>
            <a:r>
              <a:rPr lang="hr-HR" dirty="0" smtClean="0"/>
              <a:t>prijave studijskih </a:t>
            </a:r>
            <a:r>
              <a:rPr lang="hr-HR" dirty="0"/>
              <a:t>programa. </a:t>
            </a:r>
            <a:endParaRPr lang="hr-HR" dirty="0" smtClean="0"/>
          </a:p>
          <a:p>
            <a:r>
              <a:rPr lang="hr-HR" dirty="0" smtClean="0"/>
              <a:t>Također</a:t>
            </a:r>
            <a:r>
              <a:rPr lang="hr-HR" dirty="0"/>
              <a:t>, prijava za prilagodbu ispitne tehnologije završava </a:t>
            </a:r>
            <a:r>
              <a:rPr lang="hr-HR" dirty="0" smtClean="0"/>
              <a:t>20. veljače 2024. </a:t>
            </a:r>
            <a:r>
              <a:rPr lang="hr-HR" dirty="0"/>
              <a:t>u </a:t>
            </a:r>
            <a:r>
              <a:rPr lang="hr-HR" dirty="0" smtClean="0"/>
              <a:t>ponoć.</a:t>
            </a:r>
            <a:endParaRPr lang="hr-HR" dirty="0"/>
          </a:p>
          <a:p>
            <a:r>
              <a:rPr lang="hr-HR" dirty="0"/>
              <a:t>Informacije o rokovima prijave studijskih programa </a:t>
            </a:r>
            <a:r>
              <a:rPr lang="hr-HR" dirty="0" smtClean="0"/>
              <a:t> možete potražiti na stranici </a:t>
            </a:r>
            <a:r>
              <a:rPr lang="hr-HR" dirty="0"/>
              <a:t>www.studij.hr.</a:t>
            </a:r>
          </a:p>
        </p:txBody>
      </p:sp>
    </p:spTree>
    <p:extLst>
      <p:ext uri="{BB962C8B-B14F-4D97-AF65-F5344CB8AC3E}">
        <p14:creationId xmlns:p14="http://schemas.microsoft.com/office/powerpoint/2010/main" val="185751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59027"/>
            <a:ext cx="10840278" cy="1531662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Naknadna prijava ispita</a:t>
            </a:r>
            <a:br>
              <a:rPr lang="hr-HR" dirty="0" smtClean="0"/>
            </a:br>
            <a:r>
              <a:rPr lang="hr-HR" dirty="0" smtClean="0"/>
              <a:t>‒ samo iz opravdanih razloga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Prema </a:t>
            </a:r>
            <a:r>
              <a:rPr lang="hr-HR" dirty="0"/>
              <a:t>članku 10. Pravilnika naknadna prijava i promjena ispita moguća je </a:t>
            </a:r>
            <a:r>
              <a:rPr lang="hr-HR" dirty="0" smtClean="0"/>
              <a:t>za učenike </a:t>
            </a:r>
            <a:r>
              <a:rPr lang="hr-HR" dirty="0"/>
              <a:t>koji u zadanome roku od 1. prosinca </a:t>
            </a:r>
            <a:r>
              <a:rPr lang="hr-HR" dirty="0" smtClean="0"/>
              <a:t>2022. </a:t>
            </a:r>
            <a:r>
              <a:rPr lang="hr-HR" dirty="0"/>
              <a:t>do 15. veljače </a:t>
            </a:r>
            <a:r>
              <a:rPr lang="hr-HR" dirty="0" smtClean="0"/>
              <a:t>2024. godine do </a:t>
            </a:r>
            <a:r>
              <a:rPr lang="hr-HR" dirty="0"/>
              <a:t>12.00 sati ne prijave ispite državne mature, a za to imaju </a:t>
            </a:r>
            <a:r>
              <a:rPr lang="hr-HR" dirty="0">
                <a:solidFill>
                  <a:srgbClr val="FF0000"/>
                </a:solidFill>
              </a:rPr>
              <a:t>opravdani razlog</a:t>
            </a:r>
            <a:r>
              <a:rPr lang="hr-HR" dirty="0">
                <a:solidFill>
                  <a:schemeClr val="accent2"/>
                </a:solidFill>
              </a:rPr>
              <a:t>.</a:t>
            </a:r>
          </a:p>
          <a:p>
            <a:pPr marL="114300" indent="0">
              <a:buNone/>
            </a:pPr>
            <a:r>
              <a:rPr lang="hr-HR" dirty="0"/>
              <a:t>Prema Pravilniku opravdani razlozi mogu biti:</a:t>
            </a:r>
          </a:p>
          <a:p>
            <a:pPr marL="114300" indent="0">
              <a:buNone/>
            </a:pPr>
            <a:r>
              <a:rPr lang="hr-HR" dirty="0">
                <a:solidFill>
                  <a:srgbClr val="FF0000"/>
                </a:solidFill>
              </a:rPr>
              <a:t>• teži zdravstveni problemi u razdoblju trajanja prijava ispita</a:t>
            </a:r>
          </a:p>
          <a:p>
            <a:pPr marL="114300" indent="0">
              <a:buNone/>
            </a:pPr>
            <a:r>
              <a:rPr lang="hr-HR" dirty="0">
                <a:solidFill>
                  <a:srgbClr val="FF0000"/>
                </a:solidFill>
              </a:rPr>
              <a:t>• smrt u obitelji, prometna ili druga nesreća te drugi opravdani </a:t>
            </a:r>
            <a:r>
              <a:rPr lang="hr-HR" dirty="0" smtClean="0">
                <a:solidFill>
                  <a:srgbClr val="FF0000"/>
                </a:solidFill>
              </a:rPr>
              <a:t>razlozi</a:t>
            </a:r>
            <a:r>
              <a:rPr lang="hr-HR" dirty="0" smtClean="0"/>
              <a:t>.</a:t>
            </a:r>
          </a:p>
          <a:p>
            <a:pPr marL="114300" indent="0">
              <a:buNone/>
            </a:pPr>
            <a:endParaRPr lang="hr-HR" dirty="0"/>
          </a:p>
          <a:p>
            <a:pPr marL="114300" indent="0">
              <a:buNone/>
            </a:pPr>
            <a:r>
              <a:rPr lang="hr-HR" dirty="0" smtClean="0"/>
              <a:t>- Učenici </a:t>
            </a:r>
            <a:r>
              <a:rPr lang="hr-HR" dirty="0"/>
              <a:t>mogu naknadno prijaviti ispite državne mature, najkasnije </a:t>
            </a:r>
            <a:r>
              <a:rPr lang="hr-HR" dirty="0" smtClean="0"/>
              <a:t>do </a:t>
            </a:r>
            <a:r>
              <a:rPr lang="hr-HR" dirty="0"/>
              <a:t>4</a:t>
            </a:r>
            <a:r>
              <a:rPr lang="hr-HR" dirty="0" smtClean="0"/>
              <a:t>. </a:t>
            </a:r>
            <a:r>
              <a:rPr lang="hr-HR"/>
              <a:t>svibnja </a:t>
            </a:r>
            <a:r>
              <a:rPr lang="hr-HR" smtClean="0"/>
              <a:t>2024. </a:t>
            </a:r>
            <a:r>
              <a:rPr lang="hr-HR" dirty="0"/>
              <a:t>godine.</a:t>
            </a:r>
          </a:p>
          <a:p>
            <a:pPr marL="114300" indent="0">
              <a:buNone/>
            </a:pPr>
            <a:r>
              <a:rPr lang="hr-HR" dirty="0" smtClean="0"/>
              <a:t>- Popunjenu </a:t>
            </a:r>
            <a:r>
              <a:rPr lang="hr-HR" dirty="0"/>
              <a:t>zamolbu s dokumentacijom, kojom učenik dokazuje opravdanost nemogućnosti prijave ispita državne mature u propisanome roku, učenik </a:t>
            </a:r>
            <a:r>
              <a:rPr lang="hr-HR" dirty="0" smtClean="0"/>
              <a:t>predaje ŠIP-u </a:t>
            </a:r>
            <a:r>
              <a:rPr lang="hr-HR" dirty="0"/>
              <a:t>koji donosi odluku, a ispitni koordinator zatim o tome obavještava </a:t>
            </a:r>
            <a:r>
              <a:rPr lang="hr-HR" dirty="0" smtClean="0"/>
              <a:t>Centar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41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Promjena prijavljenih ispita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Prijavljene </a:t>
            </a:r>
            <a:r>
              <a:rPr lang="hr-HR" dirty="0"/>
              <a:t>ispite moguće je iz opravdanih razloga promijeniti, što znači da </a:t>
            </a:r>
            <a:r>
              <a:rPr lang="hr-HR" dirty="0" smtClean="0"/>
              <a:t>je ispite </a:t>
            </a:r>
            <a:r>
              <a:rPr lang="hr-HR" dirty="0"/>
              <a:t>moguće odjaviti i prijaviti druge ispite (moguća je i promjena razine prijavljenih ispita), najkasnije </a:t>
            </a:r>
            <a:r>
              <a:rPr lang="hr-HR" dirty="0" smtClean="0"/>
              <a:t>do </a:t>
            </a:r>
            <a:r>
              <a:rPr lang="hr-HR" dirty="0"/>
              <a:t>4</a:t>
            </a:r>
            <a:r>
              <a:rPr lang="hr-HR" dirty="0" smtClean="0"/>
              <a:t>. </a:t>
            </a:r>
            <a:r>
              <a:rPr lang="hr-HR" dirty="0"/>
              <a:t>svibnja</a:t>
            </a:r>
          </a:p>
          <a:p>
            <a:r>
              <a:rPr lang="hr-HR" b="1" dirty="0" smtClean="0"/>
              <a:t>Želju </a:t>
            </a:r>
            <a:r>
              <a:rPr lang="hr-HR" b="1" dirty="0"/>
              <a:t>za promjenom prijavljenoga ispita učenik prijavljuje ispitnomu koordinatoru koji mu predaje obrazac zamolbe koji treba popuniti. U zamolbi učenik </a:t>
            </a:r>
            <a:r>
              <a:rPr lang="hr-HR" b="1" dirty="0" smtClean="0"/>
              <a:t>treba napisati </a:t>
            </a:r>
            <a:r>
              <a:rPr lang="hr-HR" b="1" dirty="0"/>
              <a:t>razlog zbog kojega traži promjenu prijavljenoga ispita</a:t>
            </a:r>
            <a:r>
              <a:rPr lang="hr-HR" dirty="0"/>
              <a:t>. </a:t>
            </a:r>
            <a:endParaRPr lang="hr-HR" dirty="0" smtClean="0"/>
          </a:p>
          <a:p>
            <a:r>
              <a:rPr lang="hr-HR" dirty="0" smtClean="0"/>
              <a:t>Odluku </a:t>
            </a:r>
            <a:r>
              <a:rPr lang="hr-HR" dirty="0"/>
              <a:t>o opravdanosti zamolbe donosi ŠIP, a ispitni koordinator zatim o tome </a:t>
            </a:r>
            <a:r>
              <a:rPr lang="hr-HR" dirty="0" smtClean="0"/>
              <a:t>obavještava Centar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0867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Odjava prijavljenih ispita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Polaganje prijavljenih ispita učenik može odjaviti </a:t>
            </a:r>
            <a:r>
              <a:rPr lang="hr-HR" dirty="0" smtClean="0"/>
              <a:t>najkasnije. </a:t>
            </a:r>
            <a:r>
              <a:rPr lang="hr-HR" dirty="0"/>
              <a:t>do </a:t>
            </a:r>
            <a:r>
              <a:rPr lang="hr-HR" dirty="0" smtClean="0"/>
              <a:t>4. </a:t>
            </a:r>
            <a:r>
              <a:rPr lang="hr-HR" dirty="0"/>
              <a:t>svibnja </a:t>
            </a:r>
            <a:r>
              <a:rPr lang="hr-HR" dirty="0" smtClean="0"/>
              <a:t>2024. </a:t>
            </a:r>
            <a:r>
              <a:rPr lang="hr-HR" dirty="0"/>
              <a:t>godine.</a:t>
            </a:r>
          </a:p>
          <a:p>
            <a:r>
              <a:rPr lang="hr-HR" b="1" dirty="0"/>
              <a:t>Za odjavu prijavljenih ispita učenik se treba javiti ispitnomu koordinatoru </a:t>
            </a:r>
            <a:r>
              <a:rPr lang="hr-HR" b="1" dirty="0" smtClean="0"/>
              <a:t>koji će </a:t>
            </a:r>
            <a:r>
              <a:rPr lang="hr-HR" b="1" dirty="0"/>
              <a:t>učeniku dati potreban obrazac za odjavu </a:t>
            </a:r>
            <a:r>
              <a:rPr lang="hr-HR" b="1" dirty="0" smtClean="0"/>
              <a:t>ispita</a:t>
            </a:r>
            <a:endParaRPr lang="hr-HR" b="1" dirty="0"/>
          </a:p>
          <a:p>
            <a:r>
              <a:rPr lang="hr-HR" dirty="0"/>
              <a:t>Odluku o opravdanosti zamolbe donosi ŠIP, a ispitni koordinator zatim o </a:t>
            </a:r>
            <a:r>
              <a:rPr lang="hr-HR" dirty="0" smtClean="0"/>
              <a:t>tome obavještava </a:t>
            </a:r>
            <a:r>
              <a:rPr lang="hr-HR" dirty="0"/>
              <a:t>Centar</a:t>
            </a:r>
          </a:p>
        </p:txBody>
      </p:sp>
    </p:spTree>
    <p:extLst>
      <p:ext uri="{BB962C8B-B14F-4D97-AF65-F5344CB8AC3E}">
        <p14:creationId xmlns:p14="http://schemas.microsoft.com/office/powerpoint/2010/main" val="25432585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5"/>
          <p:cNvSpPr txBox="1"/>
          <p:nvPr/>
        </p:nvSpPr>
        <p:spPr>
          <a:xfrm>
            <a:off x="3946635" y="2543832"/>
            <a:ext cx="5980386" cy="1400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8500" b="1" i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Pitanja?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643468" y="643467"/>
            <a:ext cx="4804064" cy="557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r-H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je državna matura?</a:t>
            </a:r>
            <a:endParaRPr/>
          </a:p>
        </p:txBody>
      </p:sp>
      <p:sp>
        <p:nvSpPr>
          <p:cNvPr id="123" name="Google Shape;123;p5"/>
          <p:cNvSpPr/>
          <p:nvPr/>
        </p:nvSpPr>
        <p:spPr>
          <a:xfrm rot="2700000">
            <a:off x="-415188" y="-231223"/>
            <a:ext cx="1409491" cy="1876653"/>
          </a:xfrm>
          <a:custGeom>
            <a:avLst/>
            <a:gdLst/>
            <a:ahLst/>
            <a:cxnLst/>
            <a:rect l="l" t="t" r="r" b="b"/>
            <a:pathLst>
              <a:path w="1409491" h="1876653" extrusionOk="0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"/>
          <p:cNvSpPr/>
          <p:nvPr/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"/>
          <p:cNvSpPr/>
          <p:nvPr/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5"/>
          <p:cNvGrpSpPr/>
          <p:nvPr/>
        </p:nvGrpSpPr>
        <p:grpSpPr>
          <a:xfrm>
            <a:off x="5324475" y="642938"/>
            <a:ext cx="5910261" cy="5910261"/>
            <a:chOff x="314325" y="0"/>
            <a:chExt cx="5910261" cy="5910261"/>
          </a:xfrm>
        </p:grpSpPr>
        <p:sp>
          <p:nvSpPr>
            <p:cNvPr id="128" name="Google Shape;128;p5"/>
            <p:cNvSpPr/>
            <p:nvPr/>
          </p:nvSpPr>
          <p:spPr>
            <a:xfrm>
              <a:off x="314325" y="0"/>
              <a:ext cx="5910261" cy="5910261"/>
            </a:xfrm>
            <a:prstGeom prst="diamond">
              <a:avLst/>
            </a:prstGeom>
            <a:solidFill>
              <a:srgbClr val="CFD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875800" y="561474"/>
              <a:ext cx="2305002" cy="2305002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 txBox="1"/>
            <p:nvPr/>
          </p:nvSpPr>
          <p:spPr>
            <a:xfrm>
              <a:off x="988321" y="673995"/>
              <a:ext cx="2079960" cy="2079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hr-HR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Skup ispita kojima se provjeravaju i vrednuju znanja, vještine i sposobnosti učenika koje su stekli kroz svoje školovanje.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3358110" y="561474"/>
              <a:ext cx="2305002" cy="2305002"/>
            </a:xfrm>
            <a:prstGeom prst="roundRect">
              <a:avLst>
                <a:gd name="adj" fmla="val 16667"/>
              </a:avLst>
            </a:prstGeom>
            <a:solidFill>
              <a:srgbClr val="50C9B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 txBox="1"/>
            <p:nvPr/>
          </p:nvSpPr>
          <p:spPr>
            <a:xfrm>
              <a:off x="3470631" y="673995"/>
              <a:ext cx="2079960" cy="2079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hr-HR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Državna matura </a:t>
              </a:r>
              <a:r>
                <a:rPr lang="hr-HR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obvezni je završni pisani ispit koji učenici gimnazija polažu nakon završetka četvrtog razreda.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875800" y="3043784"/>
              <a:ext cx="2305002" cy="2305002"/>
            </a:xfrm>
            <a:prstGeom prst="roundRect">
              <a:avLst>
                <a:gd name="adj" fmla="val 16667"/>
              </a:avLst>
            </a:prstGeom>
            <a:solidFill>
              <a:srgbClr val="48BD6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 txBox="1"/>
            <p:nvPr/>
          </p:nvSpPr>
          <p:spPr>
            <a:xfrm>
              <a:off x="988321" y="3156305"/>
              <a:ext cx="2079960" cy="2079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hr-HR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Sastoji se od </a:t>
              </a:r>
              <a:r>
                <a:rPr lang="hr-HR" sz="1800" b="0" i="0" u="sng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obaveznog</a:t>
              </a:r>
              <a:r>
                <a:rPr lang="hr-HR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(matematika, hrvatski jezik, strani jezik) i </a:t>
              </a:r>
              <a:r>
                <a:rPr lang="hr-HR" sz="1800" b="0" i="0" u="sng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izbornog</a:t>
              </a:r>
              <a:r>
                <a:rPr lang="hr-HR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dijela (maksimalno 6 izbornih predmeta).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3358110" y="3043784"/>
              <a:ext cx="2305002" cy="2305002"/>
            </a:xfrm>
            <a:prstGeom prst="roundRect">
              <a:avLst>
                <a:gd name="adj" fmla="val 16667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 txBox="1"/>
            <p:nvPr/>
          </p:nvSpPr>
          <p:spPr>
            <a:xfrm>
              <a:off x="3470631" y="3156305"/>
              <a:ext cx="2079960" cy="2079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hr-HR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Ispiti su jednaki za sve kandidate i svi ih polažu u isto vrijeme.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6"/>
          <p:cNvSpPr txBox="1">
            <a:spLocks noGrp="1"/>
          </p:cNvSpPr>
          <p:nvPr>
            <p:ph type="title"/>
          </p:nvPr>
        </p:nvSpPr>
        <p:spPr>
          <a:xfrm>
            <a:off x="643468" y="643467"/>
            <a:ext cx="4804064" cy="557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r-HR" sz="3600" b="1"/>
              <a:t>OBVEZNI DIO MATURE</a:t>
            </a:r>
            <a:endParaRPr/>
          </a:p>
        </p:txBody>
      </p:sp>
      <p:sp>
        <p:nvSpPr>
          <p:cNvPr id="143" name="Google Shape;143;p6"/>
          <p:cNvSpPr/>
          <p:nvPr/>
        </p:nvSpPr>
        <p:spPr>
          <a:xfrm rot="2700000">
            <a:off x="-415188" y="-231223"/>
            <a:ext cx="1409491" cy="1876653"/>
          </a:xfrm>
          <a:custGeom>
            <a:avLst/>
            <a:gdLst/>
            <a:ahLst/>
            <a:cxnLst/>
            <a:rect l="l" t="t" r="r" b="b"/>
            <a:pathLst>
              <a:path w="1409491" h="1876653" extrusionOk="0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6"/>
          <p:cNvSpPr/>
          <p:nvPr/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6"/>
          <p:cNvSpPr txBox="1">
            <a:spLocks noGrp="1"/>
          </p:cNvSpPr>
          <p:nvPr>
            <p:ph type="body" idx="1"/>
          </p:nvPr>
        </p:nvSpPr>
        <p:spPr>
          <a:xfrm>
            <a:off x="6090998" y="643467"/>
            <a:ext cx="5457533" cy="557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r>
              <a:rPr lang="hr-HR" sz="3500" b="1"/>
              <a:t>Ispit iz predmeta: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endParaRPr sz="35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500"/>
              <a:buChar char="•"/>
            </a:pPr>
            <a:r>
              <a:rPr lang="hr-HR" sz="3500" b="1">
                <a:solidFill>
                  <a:schemeClr val="accent2"/>
                </a:solidFill>
              </a:rPr>
              <a:t>HRVATSKI JEZIK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500"/>
              <a:buChar char="•"/>
            </a:pPr>
            <a:r>
              <a:rPr lang="hr-HR" sz="3500" b="1">
                <a:solidFill>
                  <a:schemeClr val="accent2"/>
                </a:solidFill>
              </a:rPr>
              <a:t>MATEMATIKA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500"/>
              <a:buChar char="•"/>
            </a:pPr>
            <a:r>
              <a:rPr lang="hr-HR" sz="3500" b="1">
                <a:solidFill>
                  <a:schemeClr val="accent2"/>
                </a:solidFill>
              </a:rPr>
              <a:t>STRANI JEZIK</a:t>
            </a:r>
            <a:endParaRPr/>
          </a:p>
        </p:txBody>
      </p:sp>
      <p:sp>
        <p:nvSpPr>
          <p:cNvPr id="146" name="Google Shape;146;p6"/>
          <p:cNvSpPr/>
          <p:nvPr/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7"/>
          <p:cNvSpPr txBox="1">
            <a:spLocks noGrp="1"/>
          </p:cNvSpPr>
          <p:nvPr>
            <p:ph type="title"/>
          </p:nvPr>
        </p:nvSpPr>
        <p:spPr>
          <a:xfrm>
            <a:off x="200718" y="2242566"/>
            <a:ext cx="4114107" cy="14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r-HR" sz="3600" dirty="0"/>
              <a:t>OBVEZNI DIO - razine</a:t>
            </a:r>
            <a:endParaRPr dirty="0"/>
          </a:p>
        </p:txBody>
      </p:sp>
      <p:sp>
        <p:nvSpPr>
          <p:cNvPr id="154" name="Google Shape;154;p7"/>
          <p:cNvSpPr/>
          <p:nvPr/>
        </p:nvSpPr>
        <p:spPr>
          <a:xfrm rot="2700000">
            <a:off x="-415188" y="-231223"/>
            <a:ext cx="1409491" cy="1876653"/>
          </a:xfrm>
          <a:custGeom>
            <a:avLst/>
            <a:gdLst/>
            <a:ahLst/>
            <a:cxnLst/>
            <a:rect l="l" t="t" r="r" b="b"/>
            <a:pathLst>
              <a:path w="1409491" h="1876653" extrusionOk="0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7"/>
          <p:cNvSpPr/>
          <p:nvPr/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7"/>
          <p:cNvSpPr/>
          <p:nvPr/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7"/>
          <p:cNvSpPr/>
          <p:nvPr/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8" name="Google Shape;158;p7"/>
          <p:cNvGrpSpPr/>
          <p:nvPr/>
        </p:nvGrpSpPr>
        <p:grpSpPr>
          <a:xfrm>
            <a:off x="4443656" y="862068"/>
            <a:ext cx="6105646" cy="5814901"/>
            <a:chOff x="927430" y="55"/>
            <a:chExt cx="6105646" cy="5814901"/>
          </a:xfrm>
        </p:grpSpPr>
        <p:sp>
          <p:nvSpPr>
            <p:cNvPr id="159" name="Google Shape;159;p7"/>
            <p:cNvSpPr/>
            <p:nvPr/>
          </p:nvSpPr>
          <p:spPr>
            <a:xfrm>
              <a:off x="927430" y="55"/>
              <a:ext cx="2907450" cy="1744470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7"/>
            <p:cNvSpPr txBox="1"/>
            <p:nvPr/>
          </p:nvSpPr>
          <p:spPr>
            <a:xfrm>
              <a:off x="927430" y="55"/>
              <a:ext cx="2907450" cy="1744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hr-HR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HRVATSKI JEZIK – </a:t>
              </a:r>
              <a:r>
                <a:rPr lang="hr-HR" sz="21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jedna razina!</a:t>
              </a:r>
              <a:endPara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4125626" y="55"/>
              <a:ext cx="2907450" cy="1744470"/>
            </a:xfrm>
            <a:prstGeom prst="rect">
              <a:avLst/>
            </a:prstGeom>
            <a:solidFill>
              <a:srgbClr val="52CBC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7"/>
            <p:cNvSpPr txBox="1"/>
            <p:nvPr/>
          </p:nvSpPr>
          <p:spPr>
            <a:xfrm>
              <a:off x="4125626" y="55"/>
              <a:ext cx="2907450" cy="1744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hr-HR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ENGLESKI JEZIK i MATEMATIKA – </a:t>
              </a:r>
              <a:r>
                <a:rPr lang="hr-HR" sz="21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osnovna i viša razina</a:t>
              </a:r>
              <a:endPara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927430" y="2035270"/>
              <a:ext cx="2907450" cy="1744470"/>
            </a:xfrm>
            <a:prstGeom prst="rect">
              <a:avLst/>
            </a:prstGeom>
            <a:solidFill>
              <a:srgbClr val="4CC3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7"/>
            <p:cNvSpPr txBox="1"/>
            <p:nvPr/>
          </p:nvSpPr>
          <p:spPr>
            <a:xfrm>
              <a:off x="927430" y="2035270"/>
              <a:ext cx="2907450" cy="1744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hr-HR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Učenici biraju razinu </a:t>
              </a:r>
              <a:r>
                <a:rPr lang="hr-HR" sz="21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prema zahtjevima studijskih programa</a:t>
              </a:r>
              <a:endPara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4125626" y="2035270"/>
              <a:ext cx="2907450" cy="1744470"/>
            </a:xfrm>
            <a:prstGeom prst="rect">
              <a:avLst/>
            </a:prstGeom>
            <a:solidFill>
              <a:srgbClr val="46BA4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 txBox="1"/>
            <p:nvPr/>
          </p:nvSpPr>
          <p:spPr>
            <a:xfrm>
              <a:off x="4125626" y="2035270"/>
              <a:ext cx="2907450" cy="1744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hr-HR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Položena VIŠA (A) razina omogućuje kandidatu pristup i onim studijskim programima koji traže OSNOVNU (B) razinu</a:t>
              </a:r>
              <a:endPara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2526528" y="4070486"/>
              <a:ext cx="2907450" cy="1744470"/>
            </a:xfrm>
            <a:prstGeom prst="rect">
              <a:avLst/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 txBox="1"/>
            <p:nvPr/>
          </p:nvSpPr>
          <p:spPr>
            <a:xfrm>
              <a:off x="2526528" y="4070486"/>
              <a:ext cx="2907450" cy="1744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hr-HR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Učenici koji polože B razinu </a:t>
              </a:r>
              <a:r>
                <a:rPr lang="hr-HR" sz="2100" b="0" i="0" u="sng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nemaju mogućnost prijave na studijski program koji traži položenu A razinu. </a:t>
              </a:r>
              <a:endPara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</a:pPr>
            <a:r>
              <a:rPr lang="hr-HR" sz="3600" b="1">
                <a:solidFill>
                  <a:schemeClr val="accent2"/>
                </a:solidFill>
              </a:rPr>
              <a:t>ISPIT IZ HRVATSKOG JEZIKA </a:t>
            </a:r>
            <a:endParaRPr/>
          </a:p>
        </p:txBody>
      </p:sp>
      <p:sp>
        <p:nvSpPr>
          <p:cNvPr id="175" name="Google Shape;175;p8"/>
          <p:cNvSpPr txBox="1">
            <a:spLocks noGrp="1"/>
          </p:cNvSpPr>
          <p:nvPr>
            <p:ph type="body" idx="1"/>
          </p:nvPr>
        </p:nvSpPr>
        <p:spPr>
          <a:xfrm>
            <a:off x="643467" y="1782981"/>
            <a:ext cx="10905066" cy="4393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lvl="0" indent="-22863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sz="3500" dirty="0" smtClean="0"/>
              <a:t>piše </a:t>
            </a:r>
            <a:r>
              <a:rPr lang="hr-HR" sz="3500" dirty="0"/>
              <a:t>se samo</a:t>
            </a:r>
            <a:r>
              <a:rPr lang="hr-HR" sz="3500" b="1" dirty="0"/>
              <a:t> na jednoj razini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5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hr-HR" sz="3500" dirty="0"/>
              <a:t>STRUKTURA ISPITA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hr-HR" sz="3500" dirty="0"/>
              <a:t>Ispit iz Hrvatskoga jezika na državnoj maturi sastoji se od triju ispitnih cjelina: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5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hr-HR" sz="3500" dirty="0"/>
              <a:t>• prva ispitna cjelina – </a:t>
            </a:r>
            <a:r>
              <a:rPr lang="hr-HR" sz="3500" b="1" i="1" dirty="0"/>
              <a:t>Čitanje, književnost i hrvatski jezik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hr-HR" sz="3500" dirty="0"/>
              <a:t>• druga ispitna cjelina – </a:t>
            </a:r>
            <a:r>
              <a:rPr lang="hr-HR" sz="3500" b="1" i="1" dirty="0"/>
              <a:t>Sažetak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hr-HR" sz="3500" dirty="0"/>
              <a:t>• treća ispitna cjelina – </a:t>
            </a:r>
            <a:r>
              <a:rPr lang="hr-HR" sz="3500" b="1" i="1" dirty="0"/>
              <a:t>Školski esej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5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hr-HR" sz="3500" dirty="0"/>
              <a:t>Svaka ispitna cjelina ispituje se jednom ispitnom knjižicom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dirty="0"/>
          </a:p>
        </p:txBody>
      </p:sp>
      <p:sp>
        <p:nvSpPr>
          <p:cNvPr id="176" name="Google Shape;176;p8"/>
          <p:cNvSpPr/>
          <p:nvPr/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8"/>
          <p:cNvSpPr/>
          <p:nvPr/>
        </p:nvSpPr>
        <p:spPr>
          <a:xfrm rot="-54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8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2325950" y="2361461"/>
            <a:ext cx="6842463" cy="72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9"/>
          <p:cNvSpPr txBox="1"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</a:pPr>
            <a:r>
              <a:rPr lang="hr-HR" sz="3600" b="1">
                <a:solidFill>
                  <a:schemeClr val="accent2"/>
                </a:solidFill>
              </a:rPr>
              <a:t>ISPIT IZ HRVATSKOG JEZIKA</a:t>
            </a:r>
            <a:endParaRPr/>
          </a:p>
        </p:txBody>
      </p:sp>
      <p:sp>
        <p:nvSpPr>
          <p:cNvPr id="187" name="Google Shape;187;p9"/>
          <p:cNvSpPr txBox="1">
            <a:spLocks noGrp="1"/>
          </p:cNvSpPr>
          <p:nvPr>
            <p:ph type="body" idx="1"/>
          </p:nvPr>
        </p:nvSpPr>
        <p:spPr>
          <a:xfrm>
            <a:off x="643467" y="1782981"/>
            <a:ext cx="10905066" cy="4393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hr-HR" sz="3000"/>
              <a:t>Sastoji se od 3 ispitne cjeline koje se ispituju se u </a:t>
            </a:r>
            <a:r>
              <a:rPr lang="hr-HR" sz="3000" b="1"/>
              <a:t>dva (2) dijela </a:t>
            </a:r>
            <a:r>
              <a:rPr lang="hr-HR" sz="3000"/>
              <a:t>što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hr-HR" sz="3000"/>
              <a:t>znači da se ispit provodi u </a:t>
            </a:r>
            <a:r>
              <a:rPr lang="hr-HR" sz="3000" b="1"/>
              <a:t>dva dana</a:t>
            </a:r>
            <a:r>
              <a:rPr lang="hr-HR" sz="3000"/>
              <a:t>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hr-HR" sz="3000"/>
              <a:t>1. dan: </a:t>
            </a:r>
            <a:r>
              <a:rPr lang="hr-HR" sz="3000" i="1"/>
              <a:t>Čitanje, književnost i hrvatski jezik </a:t>
            </a:r>
            <a:r>
              <a:rPr lang="hr-HR" sz="3000"/>
              <a:t>i </a:t>
            </a:r>
            <a:r>
              <a:rPr lang="hr-HR" sz="3000" i="1"/>
              <a:t>Sažetak</a:t>
            </a:r>
            <a:r>
              <a:rPr lang="hr-HR" sz="3000"/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hr-HR" sz="3000"/>
              <a:t>2. dan: </a:t>
            </a:r>
            <a:r>
              <a:rPr lang="hr-HR" sz="3000" i="1"/>
              <a:t>Školski esej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hr-HR" sz="3000"/>
              <a:t>Pristupnik </a:t>
            </a:r>
            <a:r>
              <a:rPr lang="hr-HR" sz="3000" u="sng"/>
              <a:t>mora pristupiti na oba dijela ispita koji se zasebno provode. </a:t>
            </a:r>
            <a:r>
              <a:rPr lang="hr-HR" sz="3000"/>
              <a:t>Kako bi položio ispit iz Hrvatskoga jezika, pristupnik </a:t>
            </a:r>
            <a:r>
              <a:rPr lang="hr-HR" sz="3000" b="1"/>
              <a:t>mora ostvariti minimalan prag prolaznosti na oba dijela ispita</a:t>
            </a:r>
            <a:endParaRPr/>
          </a:p>
        </p:txBody>
      </p:sp>
      <p:sp>
        <p:nvSpPr>
          <p:cNvPr id="188" name="Google Shape;188;p9"/>
          <p:cNvSpPr/>
          <p:nvPr/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9"/>
          <p:cNvSpPr/>
          <p:nvPr/>
        </p:nvSpPr>
        <p:spPr>
          <a:xfrm rot="-54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9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3026</Words>
  <Application>Microsoft Office PowerPoint</Application>
  <PresentationFormat>Široki zaslon</PresentationFormat>
  <Paragraphs>295</Paragraphs>
  <Slides>49</Slides>
  <Notes>39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49</vt:i4>
      </vt:variant>
    </vt:vector>
  </HeadingPairs>
  <TitlesOfParts>
    <vt:vector size="54" baseType="lpstr">
      <vt:lpstr>Arial</vt:lpstr>
      <vt:lpstr>Bookman Old Style</vt:lpstr>
      <vt:lpstr>Calibri</vt:lpstr>
      <vt:lpstr>Wingdings</vt:lpstr>
      <vt:lpstr>Tema sustava Office</vt:lpstr>
      <vt:lpstr>         Državna matura 2023./2024.</vt:lpstr>
      <vt:lpstr>Kontakti i poveznice za pristupnike</vt:lpstr>
      <vt:lpstr>PowerPointova prezentacija</vt:lpstr>
      <vt:lpstr>VAŽNO!</vt:lpstr>
      <vt:lpstr>Što je državna matura?</vt:lpstr>
      <vt:lpstr>OBVEZNI DIO MATURE</vt:lpstr>
      <vt:lpstr>OBVEZNI DIO - razine</vt:lpstr>
      <vt:lpstr>ISPIT IZ HRVATSKOG JEZIKA </vt:lpstr>
      <vt:lpstr>ISPIT IZ HRVATSKOG JEZIKA</vt:lpstr>
      <vt:lpstr>PowerPointova prezentacija</vt:lpstr>
      <vt:lpstr>ISPIT IZ MATEMATIKE</vt:lpstr>
      <vt:lpstr>STRUKTURA ISPITA IZ MATEMATIKE </vt:lpstr>
      <vt:lpstr>ISPIT IZ ENGLESKOG JEZIKA</vt:lpstr>
      <vt:lpstr>ENGLESKI JEZIK – B (osnovna) razina</vt:lpstr>
      <vt:lpstr>ENGLESKI JEZIK – B (osnovna) razina</vt:lpstr>
      <vt:lpstr>ENGLESKI JEZIK – A (viša) razina</vt:lpstr>
      <vt:lpstr>ENGLESKI JEZIK – A (viša) razina</vt:lpstr>
      <vt:lpstr>ISPIT IZ NJEMAČKOG JEZIKA</vt:lpstr>
      <vt:lpstr>OBVEZNI DIO</vt:lpstr>
      <vt:lpstr>POLAGANJE ISPITA</vt:lpstr>
      <vt:lpstr>ROKOVI</vt:lpstr>
      <vt:lpstr>PRILAGODBA ISPITA DRŽAVNE MATURE</vt:lpstr>
      <vt:lpstr>      TEŠKOĆE                            ŠTO JE POTREBNO?</vt:lpstr>
      <vt:lpstr>Učenici s teškoćama u području mentalnoga zdravlja</vt:lpstr>
      <vt:lpstr>Prilagodbe ispitne tehnologije </vt:lpstr>
      <vt:lpstr>ZAVRŠETAK NASTAVE ZA MATURANTE: 24.5. 2024.</vt:lpstr>
      <vt:lpstr>Kalendar važnih datuma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KONTAKTI</vt:lpstr>
      <vt:lpstr>PowerPointova prezentacija</vt:lpstr>
      <vt:lpstr>PowerPointova prezentacija</vt:lpstr>
      <vt:lpstr>PowerPointova prezentacija</vt:lpstr>
      <vt:lpstr>PowerPointova prezentacija</vt:lpstr>
      <vt:lpstr>Provjera i potvrda osobnih podataka učenika</vt:lpstr>
      <vt:lpstr>Prijava ispita državne mature</vt:lpstr>
      <vt:lpstr>Još jednom…</vt:lpstr>
      <vt:lpstr>PowerPointova prezentacija</vt:lpstr>
      <vt:lpstr>ZAVRŠETAK PRIJAVA…</vt:lpstr>
      <vt:lpstr>Naknadna prijava ispita ‒ samo iz opravdanih razloga </vt:lpstr>
      <vt:lpstr>Promjena prijavljenih ispita </vt:lpstr>
      <vt:lpstr>Odjava prijavljenih ispita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Državna matura 2022./2023.</dc:title>
  <dc:creator>Jasna Bošković</dc:creator>
  <cp:lastModifiedBy>Korisnik</cp:lastModifiedBy>
  <cp:revision>19</cp:revision>
  <dcterms:created xsi:type="dcterms:W3CDTF">2018-12-02T21:02:48Z</dcterms:created>
  <dcterms:modified xsi:type="dcterms:W3CDTF">2023-11-27T12:53:00Z</dcterms:modified>
</cp:coreProperties>
</file>